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302" r:id="rId3"/>
    <p:sldId id="303" r:id="rId4"/>
    <p:sldId id="275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5" r:id="rId13"/>
    <p:sldId id="286" r:id="rId14"/>
    <p:sldId id="287" r:id="rId15"/>
    <p:sldId id="284" r:id="rId16"/>
    <p:sldId id="289" r:id="rId17"/>
    <p:sldId id="290" r:id="rId18"/>
    <p:sldId id="269" r:id="rId19"/>
    <p:sldId id="258" r:id="rId20"/>
    <p:sldId id="260" r:id="rId21"/>
    <p:sldId id="261" r:id="rId22"/>
    <p:sldId id="262" r:id="rId23"/>
    <p:sldId id="263" r:id="rId24"/>
    <p:sldId id="265" r:id="rId25"/>
    <p:sldId id="266" r:id="rId26"/>
    <p:sldId id="264" r:id="rId27"/>
    <p:sldId id="268" r:id="rId28"/>
    <p:sldId id="267" r:id="rId29"/>
    <p:sldId id="270" r:id="rId30"/>
    <p:sldId id="293" r:id="rId31"/>
    <p:sldId id="295" r:id="rId32"/>
    <p:sldId id="296" r:id="rId33"/>
    <p:sldId id="306" r:id="rId34"/>
    <p:sldId id="300" r:id="rId35"/>
    <p:sldId id="297" r:id="rId36"/>
    <p:sldId id="294" r:id="rId37"/>
    <p:sldId id="299" r:id="rId38"/>
    <p:sldId id="304" r:id="rId39"/>
    <p:sldId id="305" r:id="rId40"/>
    <p:sldId id="308" r:id="rId41"/>
    <p:sldId id="315" r:id="rId42"/>
    <p:sldId id="316" r:id="rId43"/>
    <p:sldId id="317" r:id="rId44"/>
    <p:sldId id="314" r:id="rId45"/>
    <p:sldId id="310" r:id="rId46"/>
    <p:sldId id="298" r:id="rId47"/>
    <p:sldId id="313" r:id="rId48"/>
    <p:sldId id="311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78341"/>
  </p:normalViewPr>
  <p:slideViewPr>
    <p:cSldViewPr snapToGrid="0" snapToObjects="1">
      <p:cViewPr>
        <p:scale>
          <a:sx n="83" d="100"/>
          <a:sy n="83" d="100"/>
        </p:scale>
        <p:origin x="116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BAC3B-1861-0543-8D71-925340AA6A29}" type="datetimeFigureOut">
              <a:rPr kumimoji="1" lang="zh-CN" altLang="en-US" smtClean="0"/>
              <a:t>2020/10/2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84C8C-0EC0-3E42-99AD-AC6D88FFDE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589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7719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isocpp.org</a:t>
            </a:r>
            <a:r>
              <a:rPr kumimoji="1" lang="en-US" altLang="zh-CN" dirty="0" smtClean="0"/>
              <a:t>/wiki/</a:t>
            </a:r>
            <a:r>
              <a:rPr kumimoji="1" lang="en-US" altLang="zh-CN" dirty="0" err="1" smtClean="0"/>
              <a:t>faq</a:t>
            </a:r>
            <a:r>
              <a:rPr kumimoji="1" lang="en-US" altLang="zh-CN" dirty="0" smtClean="0"/>
              <a:t>/references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205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g++ -g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</a:t>
            </a:r>
            <a:r>
              <a:rPr kumimoji="1" lang="en-US" altLang="zh-CN" dirty="0" err="1" smtClean="0"/>
              <a:t>cpp</a:t>
            </a:r>
            <a:r>
              <a:rPr kumimoji="1" lang="en-US" altLang="zh-CN" dirty="0" smtClean="0"/>
              <a:t> -o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</a:p>
          <a:p>
            <a:r>
              <a:rPr kumimoji="1" lang="en-US" altLang="zh-CN" dirty="0" err="1" smtClean="0"/>
              <a:t>objdump</a:t>
            </a:r>
            <a:r>
              <a:rPr kumimoji="1" lang="en-US" altLang="zh-CN" dirty="0" smtClean="0"/>
              <a:t> -S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7678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g++ -g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</a:t>
            </a:r>
            <a:r>
              <a:rPr kumimoji="1" lang="en-US" altLang="zh-CN" dirty="0" err="1" smtClean="0"/>
              <a:t>cpp</a:t>
            </a:r>
            <a:r>
              <a:rPr kumimoji="1" lang="en-US" altLang="zh-CN" dirty="0" smtClean="0"/>
              <a:t> -o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</a:p>
          <a:p>
            <a:r>
              <a:rPr kumimoji="1" lang="en-US" altLang="zh-CN" dirty="0" err="1" smtClean="0"/>
              <a:t>objdump</a:t>
            </a:r>
            <a:r>
              <a:rPr kumimoji="1" lang="en-US" altLang="zh-CN" dirty="0" smtClean="0"/>
              <a:t> -S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1169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g++ -g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</a:t>
            </a:r>
            <a:r>
              <a:rPr kumimoji="1" lang="en-US" altLang="zh-CN" dirty="0" err="1" smtClean="0"/>
              <a:t>cpp</a:t>
            </a:r>
            <a:r>
              <a:rPr kumimoji="1" lang="en-US" altLang="zh-CN" dirty="0" smtClean="0"/>
              <a:t> -o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</a:p>
          <a:p>
            <a:r>
              <a:rPr kumimoji="1" lang="en-US" altLang="zh-CN" dirty="0" err="1" smtClean="0"/>
              <a:t>objdump</a:t>
            </a:r>
            <a:r>
              <a:rPr kumimoji="1" lang="en-US" altLang="zh-CN" dirty="0" smtClean="0"/>
              <a:t> -S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981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g++ -g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</a:t>
            </a:r>
            <a:r>
              <a:rPr kumimoji="1" lang="en-US" altLang="zh-CN" dirty="0" err="1" smtClean="0"/>
              <a:t>cpp</a:t>
            </a:r>
            <a:r>
              <a:rPr kumimoji="1" lang="en-US" altLang="zh-CN" dirty="0" smtClean="0"/>
              <a:t> -o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</a:p>
          <a:p>
            <a:r>
              <a:rPr kumimoji="1" lang="en-US" altLang="zh-CN" dirty="0" err="1" smtClean="0"/>
              <a:t>objdump</a:t>
            </a:r>
            <a:r>
              <a:rPr kumimoji="1" lang="en-US" altLang="zh-CN" dirty="0" smtClean="0"/>
              <a:t> -S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9148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g++ -g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</a:t>
            </a:r>
            <a:r>
              <a:rPr kumimoji="1" lang="en-US" altLang="zh-CN" dirty="0" err="1" smtClean="0"/>
              <a:t>cpp</a:t>
            </a:r>
            <a:r>
              <a:rPr kumimoji="1" lang="en-US" altLang="zh-CN" dirty="0" smtClean="0"/>
              <a:t> -o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</a:p>
          <a:p>
            <a:r>
              <a:rPr kumimoji="1" lang="en-US" altLang="zh-CN" dirty="0" err="1" smtClean="0"/>
              <a:t>objdump</a:t>
            </a:r>
            <a:r>
              <a:rPr kumimoji="1" lang="en-US" altLang="zh-CN" dirty="0" smtClean="0"/>
              <a:t> -S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593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g++ -g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</a:t>
            </a:r>
            <a:r>
              <a:rPr kumimoji="1" lang="en-US" altLang="zh-CN" dirty="0" err="1" smtClean="0"/>
              <a:t>cpp</a:t>
            </a:r>
            <a:r>
              <a:rPr kumimoji="1" lang="en-US" altLang="zh-CN" dirty="0" smtClean="0"/>
              <a:t> -o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</a:p>
          <a:p>
            <a:r>
              <a:rPr kumimoji="1" lang="en-US" altLang="zh-CN" dirty="0" err="1" smtClean="0"/>
              <a:t>objdump</a:t>
            </a:r>
            <a:r>
              <a:rPr kumimoji="1" lang="en-US" altLang="zh-CN" dirty="0" smtClean="0"/>
              <a:t> -S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4542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g++ -g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</a:t>
            </a:r>
            <a:r>
              <a:rPr kumimoji="1" lang="en-US" altLang="zh-CN" dirty="0" err="1" smtClean="0"/>
              <a:t>cpp</a:t>
            </a:r>
            <a:r>
              <a:rPr kumimoji="1" lang="en-US" altLang="zh-CN" dirty="0" smtClean="0"/>
              <a:t> -o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</a:p>
          <a:p>
            <a:r>
              <a:rPr kumimoji="1" lang="en-US" altLang="zh-CN" dirty="0" err="1" smtClean="0"/>
              <a:t>objdump</a:t>
            </a:r>
            <a:r>
              <a:rPr kumimoji="1" lang="en-US" altLang="zh-CN" dirty="0" smtClean="0"/>
              <a:t> -S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9258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g++ -g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</a:t>
            </a:r>
            <a:r>
              <a:rPr kumimoji="1" lang="en-US" altLang="zh-CN" dirty="0" err="1" smtClean="0"/>
              <a:t>cpp</a:t>
            </a:r>
            <a:r>
              <a:rPr kumimoji="1" lang="en-US" altLang="zh-CN" dirty="0" smtClean="0"/>
              <a:t> -o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</a:p>
          <a:p>
            <a:r>
              <a:rPr kumimoji="1" lang="en-US" altLang="zh-CN" dirty="0" err="1" smtClean="0"/>
              <a:t>objdump</a:t>
            </a:r>
            <a:r>
              <a:rPr kumimoji="1" lang="en-US" altLang="zh-CN" dirty="0" smtClean="0"/>
              <a:t> -S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3482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g++ -g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</a:t>
            </a:r>
            <a:r>
              <a:rPr kumimoji="1" lang="en-US" altLang="zh-CN" dirty="0" err="1" smtClean="0"/>
              <a:t>cpp</a:t>
            </a:r>
            <a:r>
              <a:rPr kumimoji="1" lang="en-US" altLang="zh-CN" dirty="0" smtClean="0"/>
              <a:t> -o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</a:p>
          <a:p>
            <a:r>
              <a:rPr kumimoji="1" lang="en-US" altLang="zh-CN" dirty="0" err="1" smtClean="0"/>
              <a:t>objdump</a:t>
            </a:r>
            <a:r>
              <a:rPr kumimoji="1" lang="en-US" altLang="zh-CN" dirty="0" smtClean="0"/>
              <a:t> -S </a:t>
            </a:r>
            <a:r>
              <a:rPr kumimoji="1" lang="en-US" altLang="zh-CN" dirty="0" err="1" smtClean="0"/>
              <a:t>testC</a:t>
            </a:r>
            <a:r>
              <a:rPr kumimoji="1" lang="en-US" altLang="zh-CN" dirty="0" smtClean="0"/>
              <a:t>++.o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513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变量</a:t>
            </a:r>
            <a:r>
              <a:rPr kumimoji="1" lang="zh-CN" altLang="en-US" baseline="0" dirty="0" smtClean="0"/>
              <a:t> 和 字面值 的结果，就是</a:t>
            </a:r>
            <a:r>
              <a:rPr kumimoji="1" lang="en-US" altLang="zh-CN" baseline="0" dirty="0" smtClean="0"/>
              <a:t> </a:t>
            </a:r>
            <a:r>
              <a:rPr kumimoji="1" lang="zh-CN" altLang="en-US" baseline="0" dirty="0" smtClean="0"/>
              <a:t>变量的值 和 字面值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0233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stackoverflow.com</a:t>
            </a:r>
            <a:r>
              <a:rPr kumimoji="1" lang="en-US" altLang="zh-CN" dirty="0" smtClean="0"/>
              <a:t>/questions/57483/what-are-the-differences-between-a-pointer-variable-and-a-reference-variable-in</a:t>
            </a:r>
            <a:endParaRPr kumimoji="1" lang="zh-CN" altLang="en-US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引用：</a:t>
            </a:r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不需要判断</a:t>
            </a:r>
            <a:r>
              <a:rPr kumimoji="1" lang="en-US" altLang="zh-CN" dirty="0" err="1" smtClean="0"/>
              <a:t>nullptr</a:t>
            </a:r>
            <a:r>
              <a:rPr kumimoji="1" lang="zh-CN" altLang="en-US" dirty="0" smtClean="0"/>
              <a:t>，因为引用必需初始化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大多数情况都是被初始化为一个有效值的，并且不会返回一个局部变量的引用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不需要解引用</a:t>
            </a:r>
            <a:r>
              <a:rPr kumimoji="1" lang="en-US" altLang="zh-CN" dirty="0" smtClean="0"/>
              <a:t>(*)</a:t>
            </a:r>
            <a:r>
              <a:rPr kumimoji="1" lang="zh-CN" altLang="en-US" dirty="0" smtClean="0"/>
              <a:t>等操作</a:t>
            </a:r>
          </a:p>
          <a:p>
            <a:r>
              <a:rPr kumimoji="1" lang="en-US" altLang="zh-CN" dirty="0" smtClean="0"/>
              <a:t>3</a:t>
            </a:r>
            <a:r>
              <a:rPr kumimoji="1" lang="zh-CN" altLang="en-US" baseline="0" dirty="0" smtClean="0"/>
              <a:t> </a:t>
            </a:r>
            <a:r>
              <a:rPr kumimoji="1" lang="zh-CN" altLang="en-US" dirty="0" smtClean="0"/>
              <a:t>通过引用访问绑定数据的成员不需要用</a:t>
            </a:r>
            <a:r>
              <a:rPr kumimoji="1" lang="en-US" altLang="zh-CN" dirty="0" smtClean="0"/>
              <a:t>“-&gt;”</a:t>
            </a:r>
          </a:p>
          <a:p>
            <a:r>
              <a:rPr kumimoji="1" lang="en-US" altLang="zh-CN" dirty="0" smtClean="0"/>
              <a:t>4 </a:t>
            </a:r>
            <a:r>
              <a:rPr kumimoji="1" lang="zh-CN" altLang="en-US" dirty="0" smtClean="0"/>
              <a:t>保留指针以兼容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语言</a:t>
            </a:r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isocpp.org</a:t>
            </a:r>
            <a:r>
              <a:rPr kumimoji="1" lang="en-US" altLang="zh-CN" dirty="0" smtClean="0"/>
              <a:t>/wiki/</a:t>
            </a:r>
            <a:r>
              <a:rPr kumimoji="1" lang="en-US" altLang="zh-CN" dirty="0" err="1" smtClean="0"/>
              <a:t>faq</a:t>
            </a:r>
            <a:r>
              <a:rPr kumimoji="1" lang="en-US" altLang="zh-CN" dirty="0" smtClean="0"/>
              <a:t>/references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4484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stackoverflow.com</a:t>
            </a:r>
            <a:r>
              <a:rPr kumimoji="1" lang="en-US" altLang="zh-CN" dirty="0" smtClean="0"/>
              <a:t>/questions/57483/what-are-the-differences-between-a-pointer-variable-and-a-reference-variable-in</a:t>
            </a:r>
            <a:endParaRPr kumimoji="1" lang="zh-CN" altLang="en-US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引用：</a:t>
            </a:r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不需要判断</a:t>
            </a:r>
            <a:r>
              <a:rPr kumimoji="1" lang="en-US" altLang="zh-CN" dirty="0" err="1" smtClean="0"/>
              <a:t>nullptr</a:t>
            </a:r>
            <a:r>
              <a:rPr kumimoji="1" lang="zh-CN" altLang="en-US" dirty="0" smtClean="0"/>
              <a:t>，因为引用必需初始化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大多数情况都是被初始化为一个有效值的，并且不会返回一个局部变量的引用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不需要解引用</a:t>
            </a:r>
            <a:r>
              <a:rPr kumimoji="1" lang="en-US" altLang="zh-CN" dirty="0" smtClean="0"/>
              <a:t>(*)</a:t>
            </a:r>
            <a:r>
              <a:rPr kumimoji="1" lang="zh-CN" altLang="en-US" dirty="0" smtClean="0"/>
              <a:t>等操作</a:t>
            </a:r>
          </a:p>
          <a:p>
            <a:r>
              <a:rPr kumimoji="1" lang="en-US" altLang="zh-CN" dirty="0" smtClean="0"/>
              <a:t>3</a:t>
            </a:r>
            <a:r>
              <a:rPr kumimoji="1" lang="zh-CN" altLang="en-US" baseline="0" dirty="0" smtClean="0"/>
              <a:t> </a:t>
            </a:r>
            <a:r>
              <a:rPr kumimoji="1" lang="zh-CN" altLang="en-US" dirty="0" smtClean="0"/>
              <a:t>通过引用访问绑定数据的成员不需要用</a:t>
            </a:r>
            <a:r>
              <a:rPr kumimoji="1" lang="en-US" altLang="zh-CN" dirty="0" smtClean="0"/>
              <a:t>“-&gt;”</a:t>
            </a:r>
          </a:p>
          <a:p>
            <a:r>
              <a:rPr kumimoji="1" lang="en-US" altLang="zh-CN" dirty="0" smtClean="0"/>
              <a:t>4 </a:t>
            </a:r>
            <a:r>
              <a:rPr kumimoji="1" lang="zh-CN" altLang="en-US" dirty="0" smtClean="0"/>
              <a:t>保留指针以兼容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语言</a:t>
            </a:r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isocpp.org</a:t>
            </a:r>
            <a:r>
              <a:rPr kumimoji="1" lang="en-US" altLang="zh-CN" dirty="0" smtClean="0"/>
              <a:t>/wiki/</a:t>
            </a:r>
            <a:r>
              <a:rPr kumimoji="1" lang="en-US" altLang="zh-CN" dirty="0" err="1" smtClean="0"/>
              <a:t>faq</a:t>
            </a:r>
            <a:r>
              <a:rPr kumimoji="1" lang="en-US" altLang="zh-CN" dirty="0" smtClean="0"/>
              <a:t>/references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避免拷贝，</a:t>
            </a:r>
            <a:r>
              <a:rPr kumimoji="1" lang="en-US" altLang="zh-CN" dirty="0" smtClean="0"/>
              <a:t>f1</a:t>
            </a:r>
            <a:r>
              <a:rPr kumimoji="1" lang="zh-CN" altLang="en-US" dirty="0" smtClean="0"/>
              <a:t>传入</a:t>
            </a:r>
            <a:r>
              <a:rPr kumimoji="1" lang="en-US" altLang="zh-CN" dirty="0" smtClean="0"/>
              <a:t>complex</a:t>
            </a:r>
            <a:r>
              <a:rPr kumimoji="1" lang="zh-CN" altLang="en-US" dirty="0" smtClean="0"/>
              <a:t>类的指针</a:t>
            </a:r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complex</a:t>
            </a:r>
            <a:r>
              <a:rPr kumimoji="1" lang="zh-CN" altLang="en-US" dirty="0" smtClean="0"/>
              <a:t>类需要支持减法操作，对</a:t>
            </a:r>
            <a:r>
              <a:rPr kumimoji="1" lang="en-US" altLang="zh-CN" dirty="0" smtClean="0"/>
              <a:t>*complex(</a:t>
            </a:r>
            <a:r>
              <a:rPr kumimoji="1" lang="zh-CN" altLang="en-US" dirty="0" smtClean="0"/>
              <a:t>指针类型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的减法运算符已经存在了，如果再去重载，也影响代码美观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0068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右值引用的实现？</a:t>
            </a:r>
          </a:p>
          <a:p>
            <a:r>
              <a:rPr kumimoji="1" lang="zh-CN" altLang="en-US" dirty="0" smtClean="0"/>
              <a:t>万能引用的实现？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7170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aseline="0" dirty="0" smtClean="0"/>
              <a:t>右值引用 也是变量，变量是左值</a:t>
            </a:r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2297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条件：类型推导</a:t>
            </a:r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函数模板参数</a:t>
            </a:r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auto</a:t>
            </a:r>
            <a:r>
              <a:rPr kumimoji="1" lang="zh-CN" altLang="en-US" dirty="0" smtClean="0"/>
              <a:t>声明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087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条件：类型推导</a:t>
            </a:r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函数模板参数</a:t>
            </a:r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auto</a:t>
            </a:r>
            <a:r>
              <a:rPr kumimoji="1" lang="zh-CN" altLang="en-US" dirty="0" smtClean="0"/>
              <a:t>声明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7335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推断规则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91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对右值引用使用</a:t>
            </a:r>
            <a:r>
              <a:rPr kumimoji="1" lang="en-US" altLang="zh-CN" dirty="0" err="1" smtClean="0"/>
              <a:t>std</a:t>
            </a:r>
            <a:r>
              <a:rPr kumimoji="1" lang="en-US" altLang="zh-CN" dirty="0" smtClean="0"/>
              <a:t>::move</a:t>
            </a:r>
          </a:p>
          <a:p>
            <a:r>
              <a:rPr kumimoji="1" lang="zh-CN" altLang="en-US" dirty="0" smtClean="0"/>
              <a:t>对</a:t>
            </a:r>
            <a:r>
              <a:rPr kumimoji="1" lang="en-US" altLang="zh-CN" dirty="0" smtClean="0"/>
              <a:t>universal </a:t>
            </a:r>
            <a:r>
              <a:rPr kumimoji="1" lang="zh-CN" altLang="en-US" dirty="0" smtClean="0"/>
              <a:t>引用使用</a:t>
            </a:r>
            <a:r>
              <a:rPr kumimoji="1" lang="en-US" altLang="zh-CN" dirty="0" err="1" smtClean="0"/>
              <a:t>std</a:t>
            </a:r>
            <a:r>
              <a:rPr kumimoji="1" lang="en-US" altLang="zh-CN" dirty="0" smtClean="0"/>
              <a:t>::forward</a:t>
            </a:r>
            <a:endParaRPr kumimoji="1" lang="zh-CN" altLang="en-US" dirty="0" smtClean="0"/>
          </a:p>
          <a:p>
            <a:r>
              <a:rPr kumimoji="1" lang="zh-CN" altLang="en-US" dirty="0" smtClean="0"/>
              <a:t>对左值引用也可以使用</a:t>
            </a:r>
            <a:r>
              <a:rPr kumimoji="1" lang="en-US" altLang="zh-CN" dirty="0" err="1" smtClean="0"/>
              <a:t>std</a:t>
            </a:r>
            <a:r>
              <a:rPr kumimoji="1" lang="en-US" altLang="zh-CN" dirty="0" smtClean="0"/>
              <a:t>::move</a:t>
            </a:r>
            <a:r>
              <a:rPr kumimoji="1" lang="zh-CN" altLang="en-US" dirty="0" smtClean="0"/>
              <a:t>，前提是知道这会对左值引用所绑定变量作出修改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3730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Move</a:t>
            </a:r>
            <a:r>
              <a:rPr kumimoji="1" lang="zh-CN" altLang="en-US" dirty="0" smtClean="0"/>
              <a:t>实现的一个例子，没有完全遵循标准的细节，但已经很接近了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35723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私有数据动态分配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1 </a:t>
            </a:r>
            <a:r>
              <a:rPr kumimoji="1" lang="en-US" altLang="zh-CN" dirty="0" err="1" smtClean="0"/>
              <a:t>std</a:t>
            </a:r>
            <a:r>
              <a:rPr kumimoji="1" lang="en-US" altLang="zh-CN" dirty="0" smtClean="0"/>
              <a:t>::move(</a:t>
            </a:r>
            <a:r>
              <a:rPr kumimoji="1" lang="zh-CN" altLang="en-US" dirty="0" smtClean="0"/>
              <a:t>左值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，移后源对象不可再次使用</a:t>
            </a:r>
            <a:endParaRPr kumimoji="1" lang="en-US" altLang="zh-CN" dirty="0" smtClean="0"/>
          </a:p>
          <a:p>
            <a:r>
              <a:rPr kumimoji="1" lang="en-US" altLang="zh-CN" dirty="0" smtClean="0"/>
              <a:t>2 </a:t>
            </a:r>
            <a:r>
              <a:rPr kumimoji="1" lang="zh-CN" altLang="en-US" dirty="0" smtClean="0"/>
              <a:t>“移动”发生在 移动构造函数 移动赋值运算符中，并不是</a:t>
            </a:r>
            <a:r>
              <a:rPr kumimoji="1" lang="en-US" altLang="zh-CN" dirty="0" err="1" smtClean="0"/>
              <a:t>std</a:t>
            </a:r>
            <a:r>
              <a:rPr kumimoji="1" lang="en-US" altLang="zh-CN" dirty="0" smtClean="0"/>
              <a:t>::move</a:t>
            </a:r>
            <a:r>
              <a:rPr kumimoji="1" lang="zh-CN" altLang="en-US" dirty="0" smtClean="0"/>
              <a:t>中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0665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解释 将亡 的含义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84344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stackoverflow.com</a:t>
            </a:r>
            <a:r>
              <a:rPr kumimoji="1" lang="en-US" altLang="zh-CN" dirty="0" smtClean="0"/>
              <a:t>/questions/3582001/what-are-the-main-purposes-of-using-stdforward-and-which-problems-it-solves/3582313#3582313</a:t>
            </a:r>
            <a:endParaRPr kumimoji="1" lang="zh-CN" altLang="en-US" dirty="0" smtClean="0"/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www.open-std.org</a:t>
            </a:r>
            <a:r>
              <a:rPr kumimoji="1" lang="en-US" altLang="zh-CN" dirty="0" smtClean="0"/>
              <a:t>/jtc1/sc22/wg21/docs/papers/2002/n1385.htm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19507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stackoverflow.com</a:t>
            </a:r>
            <a:r>
              <a:rPr kumimoji="1" lang="en-US" altLang="zh-CN" dirty="0" smtClean="0"/>
              <a:t>/questions/3582001/what-are-the-main-purposes-of-using-stdforward-and-which-problems-it-solves/3582313#3582313</a:t>
            </a:r>
            <a:endParaRPr kumimoji="1" lang="zh-CN" altLang="en-US" dirty="0" smtClean="0"/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www.open-std.org</a:t>
            </a:r>
            <a:r>
              <a:rPr kumimoji="1" lang="en-US" altLang="zh-CN" dirty="0" smtClean="0"/>
              <a:t>/jtc1/sc22/wg21/docs/papers/2002/n1385.htm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0363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stackoverflow.com</a:t>
            </a:r>
            <a:r>
              <a:rPr kumimoji="1" lang="en-US" altLang="zh-CN" dirty="0" smtClean="0"/>
              <a:t>/questions/3582001/what-are-the-main-purposes-of-using-stdforward-and-which-problems-it-solves/3582313#3582313</a:t>
            </a:r>
            <a:endParaRPr kumimoji="1" lang="zh-CN" altLang="en-US" dirty="0" smtClean="0"/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www.open-std.org</a:t>
            </a:r>
            <a:r>
              <a:rPr kumimoji="1" lang="en-US" altLang="zh-CN" dirty="0" smtClean="0"/>
              <a:t>/jtc1/sc22/wg21/docs/papers/2002/n1385.htm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24833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stackoverflow.com</a:t>
            </a:r>
            <a:r>
              <a:rPr kumimoji="1" lang="en-US" altLang="zh-CN" dirty="0" smtClean="0"/>
              <a:t>/questions/3582001/what-are-the-main-purposes-of-using-stdforward-and-which-problems-it-solves/3582313#3582313</a:t>
            </a:r>
            <a:endParaRPr kumimoji="1" lang="zh-CN" altLang="en-US" dirty="0" smtClean="0"/>
          </a:p>
          <a:p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www.open-std.org</a:t>
            </a:r>
            <a:r>
              <a:rPr kumimoji="1" lang="en-US" altLang="zh-CN" dirty="0" smtClean="0"/>
              <a:t>/jtc1/sc22/wg21/docs/papers/2002/n1385.htm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24318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实参为左值</a:t>
            </a:r>
          </a:p>
          <a:p>
            <a:r>
              <a:rPr kumimoji="1" lang="zh-CN" altLang="en-US" dirty="0" smtClean="0"/>
              <a:t>模板实例化后的状态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81166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实参为右值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06762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forward</a:t>
            </a:r>
            <a:r>
              <a:rPr kumimoji="1" lang="zh-CN" altLang="en-US" dirty="0" smtClean="0"/>
              <a:t>的一个具体使用例子</a:t>
            </a:r>
            <a:endParaRPr kumimoji="1" lang="en-US" altLang="zh-CN" dirty="0" smtClean="0"/>
          </a:p>
          <a:p>
            <a:r>
              <a:rPr kumimoji="1" lang="zh-CN" altLang="en-US" dirty="0" smtClean="0"/>
              <a:t>准确的说重载函数的 实参分别为 左值 与 右值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407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完美转发使用的是万能引用，</a:t>
            </a:r>
            <a:r>
              <a:rPr kumimoji="1" lang="en-US" altLang="zh-CN" dirty="0" smtClean="0"/>
              <a:t>static </a:t>
            </a:r>
            <a:r>
              <a:rPr kumimoji="1" lang="en-US" altLang="zh-CN" dirty="0" err="1" smtClean="0"/>
              <a:t>cosnt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int</a:t>
            </a:r>
            <a:r>
              <a:rPr kumimoji="1" lang="zh-CN" altLang="en-US" dirty="0" smtClean="0"/>
              <a:t>类型变量不分配内存，无法绑定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15954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8880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需要解释下 </a:t>
            </a:r>
            <a:r>
              <a:rPr kumimoji="1" lang="en-US" altLang="zh-CN" dirty="0" smtClean="0"/>
              <a:t>&amp;&amp;</a:t>
            </a:r>
            <a:r>
              <a:rPr kumimoji="1" lang="zh-CN" altLang="en-US" dirty="0" smtClean="0"/>
              <a:t>为右值引用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2292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Func</a:t>
            </a:r>
            <a:r>
              <a:rPr kumimoji="1" lang="zh-CN" altLang="en-US" dirty="0" smtClean="0"/>
              <a:t> 函数 </a:t>
            </a:r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创建局部变量</a:t>
            </a:r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局部变量 </a:t>
            </a:r>
            <a:r>
              <a:rPr kumimoji="1" lang="en-US" altLang="zh-CN" dirty="0" smtClean="0"/>
              <a:t>-&gt;</a:t>
            </a:r>
            <a:r>
              <a:rPr kumimoji="1" lang="zh-CN" altLang="en-US" dirty="0" smtClean="0"/>
              <a:t>拷贝</a:t>
            </a:r>
            <a:r>
              <a:rPr kumimoji="1" lang="en-US" altLang="zh-CN" baseline="0" dirty="0" smtClean="0"/>
              <a:t> </a:t>
            </a:r>
            <a:r>
              <a:rPr kumimoji="1" lang="zh-CN" altLang="en-US" baseline="0" dirty="0" smtClean="0"/>
              <a:t>临时变量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3 </a:t>
            </a:r>
            <a:r>
              <a:rPr kumimoji="1" lang="zh-CN" altLang="en-US" baseline="0" dirty="0" smtClean="0"/>
              <a:t>临时变量 </a:t>
            </a:r>
            <a:r>
              <a:rPr kumimoji="1" lang="en-US" altLang="zh-CN" baseline="0" dirty="0" smtClean="0"/>
              <a:t>-&gt;</a:t>
            </a:r>
            <a:r>
              <a:rPr kumimoji="1" lang="zh-CN" altLang="en-US" baseline="0" dirty="0" smtClean="0"/>
              <a:t>移动 </a:t>
            </a:r>
            <a:r>
              <a:rPr kumimoji="1" lang="en-US" altLang="zh-CN" baseline="0" dirty="0" smtClean="0"/>
              <a:t>tmp1</a:t>
            </a:r>
          </a:p>
          <a:p>
            <a:endParaRPr kumimoji="1" lang="en-US" altLang="zh-CN" baseline="0" dirty="0" smtClean="0"/>
          </a:p>
          <a:p>
            <a:r>
              <a:rPr kumimoji="1" lang="en-US" altLang="zh-CN" dirty="0" smtClean="0"/>
              <a:t>g++ -</a:t>
            </a:r>
            <a:r>
              <a:rPr kumimoji="1" lang="en-US" altLang="zh-CN" dirty="0" err="1" smtClean="0"/>
              <a:t>fno</a:t>
            </a:r>
            <a:r>
              <a:rPr kumimoji="1" lang="en-US" altLang="zh-CN" dirty="0" smtClean="0"/>
              <a:t>-elide-constructors -</a:t>
            </a:r>
            <a:r>
              <a:rPr kumimoji="1" lang="en-US" altLang="zh-CN" dirty="0" err="1" smtClean="0"/>
              <a:t>std</a:t>
            </a:r>
            <a:r>
              <a:rPr kumimoji="1" lang="en-US" altLang="zh-CN" dirty="0" smtClean="0"/>
              <a:t>=</a:t>
            </a:r>
            <a:r>
              <a:rPr kumimoji="1" lang="en-US" altLang="zh-CN" dirty="0" err="1" smtClean="0"/>
              <a:t>c++</a:t>
            </a:r>
            <a:r>
              <a:rPr kumimoji="1" lang="en-US" altLang="zh-CN" dirty="0" smtClean="0"/>
              <a:t>11 </a:t>
            </a:r>
            <a:r>
              <a:rPr kumimoji="1" lang="en-US" altLang="zh-CN" dirty="0" err="1" smtClean="0"/>
              <a:t>main.cpp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0522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Func</a:t>
            </a:r>
            <a:r>
              <a:rPr kumimoji="1" lang="zh-CN" altLang="en-US" dirty="0" smtClean="0"/>
              <a:t> 函数 </a:t>
            </a:r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创建局部变量</a:t>
            </a:r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局部变量 </a:t>
            </a:r>
            <a:r>
              <a:rPr kumimoji="1" lang="en-US" altLang="zh-CN" dirty="0" smtClean="0"/>
              <a:t>-&gt;</a:t>
            </a:r>
            <a:r>
              <a:rPr kumimoji="1" lang="zh-CN" altLang="en-US" dirty="0" smtClean="0"/>
              <a:t>移动</a:t>
            </a:r>
            <a:r>
              <a:rPr kumimoji="1" lang="en-US" altLang="zh-CN" baseline="0" dirty="0" smtClean="0"/>
              <a:t> </a:t>
            </a:r>
            <a:r>
              <a:rPr kumimoji="1" lang="zh-CN" altLang="en-US" baseline="0" dirty="0" smtClean="0"/>
              <a:t>临时变量</a:t>
            </a:r>
            <a:endParaRPr kumimoji="1" lang="en-US" altLang="zh-CN" baseline="0" dirty="0" smtClean="0"/>
          </a:p>
          <a:p>
            <a:r>
              <a:rPr kumimoji="1" lang="en-US" altLang="zh-CN" baseline="0" dirty="0" smtClean="0"/>
              <a:t>3 </a:t>
            </a:r>
            <a:r>
              <a:rPr kumimoji="1" lang="zh-CN" altLang="en-US" baseline="0" dirty="0" smtClean="0"/>
              <a:t>临时变量 </a:t>
            </a:r>
            <a:r>
              <a:rPr kumimoji="1" lang="en-US" altLang="zh-CN" baseline="0" dirty="0" smtClean="0"/>
              <a:t>-&gt;</a:t>
            </a:r>
            <a:r>
              <a:rPr kumimoji="1" lang="zh-CN" altLang="en-US" baseline="0" dirty="0" smtClean="0"/>
              <a:t>移动 </a:t>
            </a:r>
            <a:r>
              <a:rPr kumimoji="1" lang="en-US" altLang="zh-CN" baseline="0" dirty="0" smtClean="0"/>
              <a:t>tmp1</a:t>
            </a:r>
          </a:p>
          <a:p>
            <a:endParaRPr kumimoji="1" lang="en-US" altLang="zh-CN" baseline="0" dirty="0" smtClean="0"/>
          </a:p>
          <a:p>
            <a:r>
              <a:rPr kumimoji="1" lang="en-US" altLang="zh-CN" dirty="0" smtClean="0"/>
              <a:t>g++ -</a:t>
            </a:r>
            <a:r>
              <a:rPr kumimoji="1" lang="en-US" altLang="zh-CN" dirty="0" err="1" smtClean="0"/>
              <a:t>fno</a:t>
            </a:r>
            <a:r>
              <a:rPr kumimoji="1" lang="en-US" altLang="zh-CN" dirty="0" smtClean="0"/>
              <a:t>-elide-constructors -</a:t>
            </a:r>
            <a:r>
              <a:rPr kumimoji="1" lang="en-US" altLang="zh-CN" dirty="0" err="1" smtClean="0"/>
              <a:t>std</a:t>
            </a:r>
            <a:r>
              <a:rPr kumimoji="1" lang="en-US" altLang="zh-CN" dirty="0" smtClean="0"/>
              <a:t>=</a:t>
            </a:r>
            <a:r>
              <a:rPr kumimoji="1" lang="en-US" altLang="zh-CN" dirty="0" err="1" smtClean="0"/>
              <a:t>c++</a:t>
            </a:r>
            <a:r>
              <a:rPr kumimoji="1" lang="en-US" altLang="zh-CN" dirty="0" smtClean="0"/>
              <a:t>11 </a:t>
            </a:r>
            <a:r>
              <a:rPr kumimoji="1" lang="en-US" altLang="zh-CN" dirty="0" err="1" smtClean="0"/>
              <a:t>main.cpp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8094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C++ 11 </a:t>
            </a:r>
            <a:r>
              <a:rPr kumimoji="1" lang="zh-CN" altLang="en-US" dirty="0" smtClean="0"/>
              <a:t>标准库</a:t>
            </a:r>
            <a:r>
              <a:rPr kumimoji="1" lang="en-US" altLang="zh-CN" baseline="0" dirty="0" smtClean="0"/>
              <a:t> </a:t>
            </a:r>
            <a:r>
              <a:rPr kumimoji="1" lang="en-US" altLang="zh-CN" dirty="0" smtClean="0"/>
              <a:t>12.8 Copying and moving class objects 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32</a:t>
            </a:r>
          </a:p>
          <a:p>
            <a:r>
              <a:rPr kumimoji="1" lang="zh-CN" altLang="en-US" dirty="0" smtClean="0"/>
              <a:t>以上第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条 省略了从 函数内局部变量 </a:t>
            </a:r>
            <a:r>
              <a:rPr kumimoji="1" lang="en-US" altLang="zh-CN" dirty="0" smtClean="0"/>
              <a:t>-&gt;</a:t>
            </a:r>
            <a:r>
              <a:rPr kumimoji="1" lang="zh-CN" altLang="en-US" dirty="0" smtClean="0"/>
              <a:t> 临时值 的拷贝构造</a:t>
            </a:r>
          </a:p>
          <a:p>
            <a:r>
              <a:rPr kumimoji="1" lang="zh-CN" altLang="en-US" dirty="0" smtClean="0"/>
              <a:t>以上第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条 省略了从 临时值 </a:t>
            </a:r>
            <a:r>
              <a:rPr kumimoji="1" lang="en-US" altLang="zh-CN" dirty="0" smtClean="0"/>
              <a:t>-&gt; </a:t>
            </a:r>
            <a:r>
              <a:rPr kumimoji="1" lang="zh-CN" altLang="en-US" dirty="0" smtClean="0"/>
              <a:t>函数调用处</a:t>
            </a:r>
            <a:r>
              <a:rPr kumimoji="1" lang="zh-CN" altLang="en-US" baseline="0" dirty="0" smtClean="0"/>
              <a:t> 的拷贝构造</a:t>
            </a:r>
            <a:endParaRPr kumimoji="1" lang="en-US" altLang="zh-CN" baseline="0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stackoverflow.com</a:t>
            </a:r>
            <a:r>
              <a:rPr kumimoji="1" lang="en-US" altLang="zh-CN" dirty="0" smtClean="0"/>
              <a:t>/questions/12953127/what-are-copy-elision-and-return-value-optimization</a:t>
            </a:r>
          </a:p>
          <a:p>
            <a:endParaRPr kumimoji="1" lang="en-US" altLang="zh-CN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8388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funX</a:t>
            </a:r>
            <a:r>
              <a:rPr kumimoji="1" lang="zh-CN" altLang="en-US" dirty="0" smtClean="0"/>
              <a:t>中，返回值</a:t>
            </a:r>
            <a:r>
              <a:rPr kumimoji="1" lang="en-US" altLang="zh-CN" dirty="0" smtClean="0"/>
              <a:t>-&gt;</a:t>
            </a:r>
            <a:r>
              <a:rPr kumimoji="1" lang="zh-CN" altLang="en-US" dirty="0" smtClean="0"/>
              <a:t>临时值</a:t>
            </a:r>
            <a:r>
              <a:rPr kumimoji="1" lang="en-US" altLang="zh-CN" dirty="0" smtClean="0"/>
              <a:t> move </a:t>
            </a:r>
            <a:r>
              <a:rPr kumimoji="1" lang="en-US" altLang="zh-CN" dirty="0" err="1" smtClean="0"/>
              <a:t>constrctor</a:t>
            </a:r>
            <a:r>
              <a:rPr kumimoji="1" lang="zh-CN" altLang="en-US" dirty="0" smtClean="0"/>
              <a:t> 被优化了</a:t>
            </a:r>
          </a:p>
          <a:p>
            <a:r>
              <a:rPr kumimoji="1" lang="zh-CN" altLang="en-US" dirty="0" smtClean="0"/>
              <a:t>              临时值</a:t>
            </a:r>
            <a:r>
              <a:rPr kumimoji="1" lang="en-US" altLang="zh-CN" dirty="0" smtClean="0"/>
              <a:t> -&gt; </a:t>
            </a:r>
            <a:r>
              <a:rPr kumimoji="1" lang="zh-CN" altLang="en-US" dirty="0" smtClean="0"/>
              <a:t>函数调用处 </a:t>
            </a:r>
            <a:r>
              <a:rPr kumimoji="1" lang="en-US" altLang="zh-CN" dirty="0" smtClean="0"/>
              <a:t>move constructor</a:t>
            </a:r>
            <a:r>
              <a:rPr kumimoji="1" lang="zh-CN" altLang="en-US" dirty="0" smtClean="0"/>
              <a:t> 被优化了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6042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funcX_NO_RVO</a:t>
            </a:r>
            <a:r>
              <a:rPr kumimoji="1" lang="zh-CN" altLang="en-US" dirty="0" smtClean="0"/>
              <a:t>中，返回值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-&gt; </a:t>
            </a:r>
            <a:r>
              <a:rPr kumimoji="1" lang="zh-CN" altLang="en-US" baseline="0" dirty="0" smtClean="0"/>
              <a:t>临时值 的</a:t>
            </a:r>
            <a:r>
              <a:rPr kumimoji="1" lang="en-US" altLang="zh-CN" baseline="0" dirty="0" smtClean="0"/>
              <a:t>move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constructor </a:t>
            </a:r>
            <a:r>
              <a:rPr kumimoji="1" lang="zh-CN" altLang="en-US" baseline="0" dirty="0" smtClean="0"/>
              <a:t>没被优化掉了</a:t>
            </a:r>
          </a:p>
          <a:p>
            <a:r>
              <a:rPr kumimoji="1" lang="zh-CN" altLang="en-US" baseline="0" dirty="0" smtClean="0"/>
              <a:t>                                 临时值 </a:t>
            </a:r>
            <a:r>
              <a:rPr kumimoji="1" lang="en-US" altLang="zh-CN" baseline="0" dirty="0" smtClean="0"/>
              <a:t>-&gt; </a:t>
            </a:r>
            <a:r>
              <a:rPr kumimoji="1" lang="zh-CN" altLang="en-US" baseline="0" dirty="0" smtClean="0"/>
              <a:t>函数调用处的</a:t>
            </a:r>
            <a:r>
              <a:rPr kumimoji="1" lang="en-US" altLang="zh-CN" baseline="0" dirty="0" smtClean="0"/>
              <a:t> move constructor</a:t>
            </a:r>
            <a:r>
              <a:rPr kumimoji="1" lang="zh-CN" altLang="en-US" baseline="0" dirty="0" smtClean="0"/>
              <a:t> 优化掉了</a:t>
            </a:r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4C8C-0EC0-3E42-99AD-AC6D88FFDE0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5949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9E10A-FB54-294F-9466-79B598B9C0BD}" type="datetime1">
              <a:rPr kumimoji="1" lang="zh-CN" altLang="en-US" smtClean="0"/>
              <a:t>2020/10/2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5901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E72C-8FF1-6C4D-80E7-D3211DFEF34B}" type="datetime1">
              <a:rPr kumimoji="1" lang="zh-CN" altLang="en-US" smtClean="0"/>
              <a:t>2020/10/2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307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4C89-F8B1-B240-8210-2CD39DA5A1DA}" type="datetime1">
              <a:rPr kumimoji="1" lang="zh-CN" altLang="en-US" smtClean="0"/>
              <a:t>2020/10/2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211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A68DA-110A-1D4B-A6F2-1A3619F0943A}" type="datetime1">
              <a:rPr kumimoji="1" lang="zh-CN" altLang="en-US" smtClean="0"/>
              <a:t>2020/10/2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2836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C3FE7-941B-984B-835E-E90DA2C54307}" type="datetime1">
              <a:rPr kumimoji="1" lang="zh-CN" altLang="en-US" smtClean="0"/>
              <a:t>2020/10/2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9536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3347A-B1A1-5341-AA46-8E7A97A01BA1}" type="datetime1">
              <a:rPr kumimoji="1" lang="zh-CN" altLang="en-US" smtClean="0"/>
              <a:t>2020/10/2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3014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4E39-7484-B14F-9059-B5C1ED4C8517}" type="datetime1">
              <a:rPr kumimoji="1" lang="zh-CN" altLang="en-US" smtClean="0"/>
              <a:t>2020/10/2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4040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0E5F6-D683-8442-946D-33BD43376682}" type="datetime1">
              <a:rPr kumimoji="1" lang="zh-CN" altLang="en-US" smtClean="0"/>
              <a:t>2020/10/2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6622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ACF4-4477-214E-8A2C-75039415B829}" type="datetime1">
              <a:rPr kumimoji="1" lang="zh-CN" altLang="en-US" smtClean="0"/>
              <a:t>2020/10/2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1580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8D4FA-8B87-8D44-B0AE-1DFC4A3287FC}" type="datetime1">
              <a:rPr kumimoji="1" lang="zh-CN" altLang="en-US" smtClean="0"/>
              <a:t>2020/10/2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0287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6763-80B6-A74C-877A-F77AFF89FBCE}" type="datetime1">
              <a:rPr kumimoji="1" lang="zh-CN" altLang="en-US" smtClean="0"/>
              <a:t>2020/10/2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897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9ACE3-6560-F840-9A26-3B3B33C81884}" type="datetime1">
              <a:rPr kumimoji="1" lang="zh-CN" altLang="en-US" smtClean="0"/>
              <a:t>2020/10/2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2A2ED-3CE8-3140-96ED-A310EC7084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163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tiff"/><Relationship Id="rId5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右值引用与完美转发</a:t>
            </a:r>
            <a:r>
              <a:rPr kumimoji="1" lang="zh-CN" altLang="en-US" dirty="0"/>
              <a:t/>
            </a:r>
            <a:br>
              <a:rPr kumimoji="1" lang="zh-CN" altLang="en-US" dirty="0"/>
            </a:br>
            <a:r>
              <a:rPr kumimoji="1" lang="zh-CN" altLang="en-US" dirty="0" smtClean="0"/>
              <a:t>简介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c++</a:t>
            </a:r>
            <a:r>
              <a:rPr kumimoji="1" lang="en-US" altLang="zh-CN" dirty="0" smtClean="0"/>
              <a:t>11)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562934"/>
            <a:ext cx="9144000" cy="1655762"/>
          </a:xfrm>
        </p:spPr>
        <p:txBody>
          <a:bodyPr/>
          <a:lstStyle/>
          <a:p>
            <a:r>
              <a:rPr kumimoji="1" lang="en-US" altLang="zh-CN" dirty="0" smtClean="0"/>
              <a:t>2019.2.15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76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为什么要有 右值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纯右值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将亡值</a:t>
            </a:r>
            <a:r>
              <a:rPr kumimoji="1" lang="en-US" altLang="zh-CN" dirty="0" smtClean="0"/>
              <a:t>)?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拷贝</a:t>
            </a:r>
          </a:p>
          <a:p>
            <a:pPr lvl="1"/>
            <a:r>
              <a:rPr kumimoji="1" lang="zh-CN" altLang="en-US" dirty="0" smtClean="0"/>
              <a:t>情形</a:t>
            </a:r>
          </a:p>
          <a:p>
            <a:pPr lvl="2"/>
            <a:r>
              <a:rPr kumimoji="1" lang="zh-CN" altLang="en-US" dirty="0" smtClean="0"/>
              <a:t>用左值去初始化一个对象或者为一个已有对象赋值</a:t>
            </a:r>
          </a:p>
          <a:p>
            <a:pPr lvl="1"/>
            <a:r>
              <a:rPr kumimoji="1" lang="zh-CN" altLang="en-US" dirty="0" smtClean="0"/>
              <a:t>方式</a:t>
            </a:r>
            <a:endParaRPr kumimoji="1" lang="en-US" altLang="zh-CN" dirty="0" smtClean="0"/>
          </a:p>
          <a:p>
            <a:pPr lvl="2"/>
            <a:r>
              <a:rPr lang="zh-CN" altLang="en-US" dirty="0" smtClean="0"/>
              <a:t>调用</a:t>
            </a:r>
            <a:r>
              <a:rPr lang="zh-CN" altLang="en-US" b="1" dirty="0" smtClean="0"/>
              <a:t>拷贝</a:t>
            </a:r>
            <a:r>
              <a:rPr lang="zh-CN" altLang="en-US" b="1" dirty="0"/>
              <a:t>构造函数</a:t>
            </a:r>
            <a:r>
              <a:rPr lang="zh-CN" altLang="en-US" dirty="0"/>
              <a:t>或</a:t>
            </a:r>
            <a:r>
              <a:rPr lang="zh-CN" altLang="en-US" b="1" dirty="0"/>
              <a:t>拷贝赋值运算符</a:t>
            </a:r>
            <a:r>
              <a:rPr lang="zh-CN" altLang="en-US" dirty="0"/>
              <a:t>来拷贝</a:t>
            </a:r>
            <a:r>
              <a:rPr lang="zh-CN" altLang="en-US" dirty="0" smtClean="0"/>
              <a:t>资源</a:t>
            </a:r>
            <a:endParaRPr kumimoji="1" lang="en-US" altLang="zh-CN" dirty="0" smtClean="0"/>
          </a:p>
          <a:p>
            <a:pPr marL="457200" lvl="1" indent="0">
              <a:buNone/>
            </a:pPr>
            <a:endParaRPr kumimoji="1" lang="en-US" altLang="zh-CN" dirty="0" smtClean="0"/>
          </a:p>
          <a:p>
            <a:r>
              <a:rPr kumimoji="1" lang="zh-CN" altLang="en-US" dirty="0" smtClean="0"/>
              <a:t>移动</a:t>
            </a:r>
          </a:p>
          <a:p>
            <a:pPr lvl="1"/>
            <a:r>
              <a:rPr kumimoji="1" lang="zh-CN" altLang="en-US" dirty="0" smtClean="0"/>
              <a:t>情形</a:t>
            </a:r>
          </a:p>
          <a:p>
            <a:pPr lvl="2"/>
            <a:r>
              <a:rPr kumimoji="1" lang="zh-CN" altLang="en-US" dirty="0" smtClean="0"/>
              <a:t>用</a:t>
            </a:r>
            <a:r>
              <a:rPr kumimoji="1" lang="zh-CN" altLang="en-US" b="1" dirty="0" smtClean="0"/>
              <a:t>右值</a:t>
            </a:r>
            <a:r>
              <a:rPr kumimoji="1" lang="zh-CN" altLang="en-US" dirty="0" smtClean="0"/>
              <a:t>去初始化一个对象或者为一个已有对象赋值</a:t>
            </a:r>
          </a:p>
          <a:p>
            <a:pPr lvl="1"/>
            <a:r>
              <a:rPr kumimoji="1" lang="zh-CN" altLang="en-US" dirty="0" smtClean="0"/>
              <a:t>方式</a:t>
            </a:r>
            <a:endParaRPr kumimoji="1" lang="en-US" altLang="zh-CN" dirty="0" smtClean="0"/>
          </a:p>
          <a:p>
            <a:pPr lvl="2"/>
            <a:r>
              <a:rPr lang="zh-CN" altLang="en-US" dirty="0" smtClean="0"/>
              <a:t>调用</a:t>
            </a:r>
            <a:r>
              <a:rPr lang="zh-CN" altLang="en-US" b="1" dirty="0" smtClean="0"/>
              <a:t>移动构造函数</a:t>
            </a:r>
            <a:r>
              <a:rPr lang="zh-CN" altLang="en-US" dirty="0" smtClean="0"/>
              <a:t>或</a:t>
            </a:r>
            <a:r>
              <a:rPr lang="zh-CN" altLang="en-US" b="1" dirty="0" smtClean="0"/>
              <a:t>移动赋值运算符</a:t>
            </a:r>
            <a:r>
              <a:rPr lang="zh-CN" altLang="en-US" dirty="0" smtClean="0"/>
              <a:t>来移动资源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183103" y="4355021"/>
            <a:ext cx="3611105" cy="17543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移动右值的资源给被初始化对象</a:t>
            </a:r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销毁右值</a:t>
            </a:r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zh-CN" altLang="en-US" dirty="0" smtClean="0"/>
              <a:t>比拷贝更有效率！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375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左值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右值举例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106" y="185977"/>
            <a:ext cx="7038414" cy="6447297"/>
          </a:xfrm>
          <a:prstGeom prst="rect">
            <a:avLst/>
          </a:prstGeom>
        </p:spPr>
      </p:pic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26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左值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右值举例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429" y="1836711"/>
            <a:ext cx="8206481" cy="43402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98" y="1825625"/>
            <a:ext cx="3693041" cy="2688793"/>
          </a:xfrm>
          <a:prstGeom prst="rect">
            <a:avLst/>
          </a:prstGeom>
        </p:spPr>
      </p:pic>
      <p:sp>
        <p:nvSpPr>
          <p:cNvPr id="11" name="幻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592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左值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右值举例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849" y="1310051"/>
            <a:ext cx="8144887" cy="5307725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623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左值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右值举例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6" y="55160"/>
            <a:ext cx="3175861" cy="67261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247" y="427117"/>
            <a:ext cx="8798761" cy="600467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2" name="圆角矩形标注 11"/>
          <p:cNvSpPr/>
          <p:nvPr/>
        </p:nvSpPr>
        <p:spPr>
          <a:xfrm>
            <a:off x="7984859" y="1464368"/>
            <a:ext cx="3022169" cy="940379"/>
          </a:xfrm>
          <a:prstGeom prst="wedgeRoundRectCallout">
            <a:avLst>
              <a:gd name="adj1" fmla="val -223397"/>
              <a:gd name="adj2" fmla="val 200939"/>
              <a:gd name="adj3" fmla="val 16667"/>
            </a:avLst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开启优化（</a:t>
            </a:r>
            <a:r>
              <a:rPr kumimoji="1" lang="en-US" altLang="zh-CN" dirty="0" smtClean="0"/>
              <a:t>g++ </a:t>
            </a:r>
            <a:r>
              <a:rPr kumimoji="1" lang="zh-CN" altLang="en-US" dirty="0" smtClean="0"/>
              <a:t>默认）</a:t>
            </a:r>
            <a:endParaRPr kumimoji="1" lang="zh-CN" altLang="en-US" dirty="0"/>
          </a:p>
        </p:txBody>
      </p:sp>
      <p:sp>
        <p:nvSpPr>
          <p:cNvPr id="13" name="圆角矩形标注 12"/>
          <p:cNvSpPr/>
          <p:nvPr/>
        </p:nvSpPr>
        <p:spPr>
          <a:xfrm>
            <a:off x="8215717" y="336416"/>
            <a:ext cx="3026690" cy="940379"/>
          </a:xfrm>
          <a:prstGeom prst="wedgeRoundRectCallout">
            <a:avLst>
              <a:gd name="adj1" fmla="val -222892"/>
              <a:gd name="adj2" fmla="val -64404"/>
              <a:gd name="adj3" fmla="val 16667"/>
            </a:avLst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关闭优化</a:t>
            </a:r>
            <a:endParaRPr kumimoji="1" lang="zh-CN" altLang="en-US" dirty="0"/>
          </a:p>
        </p:txBody>
      </p:sp>
      <p:sp>
        <p:nvSpPr>
          <p:cNvPr id="14" name="幻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323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</a:t>
            </a:r>
            <a:r>
              <a:rPr kumimoji="1" lang="en-US" altLang="zh-CN" dirty="0" smtClean="0"/>
              <a:t>opy elision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省略拷贝构造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移动构造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以及析构</a:t>
            </a:r>
            <a:r>
              <a:rPr kumimoji="1" lang="en-US" altLang="zh-CN" dirty="0" smtClean="0"/>
              <a:t>)</a:t>
            </a:r>
          </a:p>
          <a:p>
            <a:pPr marL="457200" lvl="1" indent="0">
              <a:buNone/>
            </a:pP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6" y="2228778"/>
            <a:ext cx="11109047" cy="31801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15883" y="5214145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CN" dirty="0" smtClean="0"/>
              <a:t>……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734" y="5645362"/>
            <a:ext cx="9245600" cy="7747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13300" y="621895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CN" smtClean="0"/>
              <a:t>……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3282" y="4176196"/>
            <a:ext cx="12398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/>
              <a:t>Rule 1</a:t>
            </a:r>
            <a:endParaRPr kumimoji="1" lang="zh-CN" altLang="en-US" sz="3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60700" y="5583961"/>
            <a:ext cx="12398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/>
              <a:t>Rule 2</a:t>
            </a:r>
            <a:endParaRPr kumimoji="1" lang="zh-CN" altLang="en-US" sz="3000" dirty="0"/>
          </a:p>
        </p:txBody>
      </p:sp>
      <p:sp>
        <p:nvSpPr>
          <p:cNvPr id="15" name="幻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994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 elisions</a:t>
            </a:r>
            <a:endParaRPr kumimoji="1"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80180" y="4283318"/>
            <a:ext cx="5373620" cy="21019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568" y="1462219"/>
            <a:ext cx="3845797" cy="51400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850" y="792336"/>
            <a:ext cx="2986007" cy="33541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46915" y="513367"/>
            <a:ext cx="25003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/>
              <a:t>Rule 1 : OK</a:t>
            </a:r>
          </a:p>
          <a:p>
            <a:r>
              <a:rPr kumimoji="1" lang="en-US" altLang="zh-CN" sz="3000" dirty="0" smtClean="0"/>
              <a:t>Rule 2 : OK</a:t>
            </a:r>
            <a:endParaRPr kumimoji="1" lang="zh-CN" altLang="en-US" sz="3000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957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 </a:t>
            </a:r>
            <a:r>
              <a:rPr kumimoji="1" lang="en-US" altLang="zh-CN" dirty="0" err="1" smtClean="0"/>
              <a:t>elesion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Rule 1 : NOT</a:t>
            </a:r>
          </a:p>
          <a:p>
            <a:pPr marL="0" indent="0">
              <a:buNone/>
            </a:pPr>
            <a:r>
              <a:rPr kumimoji="1" lang="en-US" altLang="zh-CN" dirty="0" smtClean="0"/>
              <a:t>Rule 2 : OK</a:t>
            </a:r>
          </a:p>
          <a:p>
            <a:pPr marL="0" indent="0">
              <a:buNone/>
            </a:pPr>
            <a:endParaRPr kumimoji="1" lang="zh-CN" altLang="en-US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486" y="270174"/>
            <a:ext cx="3293066" cy="642704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830" y="270175"/>
            <a:ext cx="5469170" cy="6427047"/>
          </a:xfrm>
          <a:prstGeom prst="rect">
            <a:avLst/>
          </a:prstGeom>
        </p:spPr>
      </p:pic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095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引用（左值引用）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kumimoji="1" lang="zh-CN" altLang="en-US" dirty="0" smtClean="0"/>
          </a:p>
          <a:p>
            <a:r>
              <a:rPr kumimoji="1" lang="zh-CN" altLang="en-US" dirty="0" smtClean="0"/>
              <a:t>指针</a:t>
            </a:r>
          </a:p>
          <a:p>
            <a:pPr lvl="1"/>
            <a:r>
              <a:rPr kumimoji="1" lang="zh-CN" altLang="en-US" dirty="0" smtClean="0"/>
              <a:t>存放某个对象的地址</a:t>
            </a:r>
            <a:endParaRPr kumimoji="1" lang="zh-CN" altLang="en-US" dirty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引用</a:t>
            </a:r>
          </a:p>
          <a:p>
            <a:pPr lvl="1"/>
            <a:r>
              <a:rPr kumimoji="1" lang="zh-CN" altLang="en-US" dirty="0" smtClean="0"/>
              <a:t>已经存在的变量的别名</a:t>
            </a:r>
          </a:p>
          <a:p>
            <a:pPr lvl="1"/>
            <a:r>
              <a:rPr kumimoji="1" lang="zh-CN" altLang="en-US" b="1" i="1" dirty="0" smtClean="0">
                <a:solidFill>
                  <a:schemeClr val="bg1">
                    <a:lumMod val="65000"/>
                  </a:schemeClr>
                </a:solidFill>
              </a:rPr>
              <a:t>存放绑定对象的地址</a:t>
            </a:r>
            <a:r>
              <a:rPr kumimoji="1" lang="en-US" altLang="zh-CN" b="1" i="1" dirty="0" smtClean="0">
                <a:solidFill>
                  <a:schemeClr val="bg1">
                    <a:lumMod val="65000"/>
                  </a:schemeClr>
                </a:solidFill>
              </a:rPr>
              <a:t>???</a:t>
            </a:r>
            <a:r>
              <a:rPr kumimoji="1" lang="zh-CN" altLang="en-US" b="1" i="1" dirty="0" smtClean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kumimoji="1" lang="en-US" altLang="zh-CN" b="1" i="1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</a:t>
            </a:r>
            <a:r>
              <a:rPr kumimoji="1" lang="zh-CN" altLang="en-US" b="1" i="1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 编译器如何实现引用？</a:t>
            </a:r>
            <a:endParaRPr kumimoji="1" lang="zh-CN" altLang="en-US" b="1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kumimoji="1"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658" y="3518417"/>
            <a:ext cx="4293030" cy="893347"/>
          </a:xfrm>
          <a:prstGeom prst="rect">
            <a:avLst/>
          </a:prstGeom>
        </p:spPr>
      </p:pic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347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00" y="182099"/>
            <a:ext cx="3213100" cy="187960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706503"/>
              </p:ext>
            </p:extLst>
          </p:nvPr>
        </p:nvGraphicFramePr>
        <p:xfrm>
          <a:off x="8182303" y="719662"/>
          <a:ext cx="3862551" cy="5570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17"/>
                <a:gridCol w="1287517"/>
                <a:gridCol w="1287517"/>
              </a:tblGrid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var_a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相对地址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变量值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直线箭头连接符 10"/>
          <p:cNvCxnSpPr/>
          <p:nvPr/>
        </p:nvCxnSpPr>
        <p:spPr>
          <a:xfrm flipV="1">
            <a:off x="7378263" y="2916621"/>
            <a:ext cx="804040" cy="252248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29" y="2185272"/>
            <a:ext cx="7239000" cy="4546600"/>
          </a:xfrm>
          <a:prstGeom prst="rect">
            <a:avLst/>
          </a:prstGeom>
        </p:spPr>
      </p:pic>
      <p:sp>
        <p:nvSpPr>
          <p:cNvPr id="16" name="幻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511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右箭头 4"/>
          <p:cNvSpPr/>
          <p:nvPr/>
        </p:nvSpPr>
        <p:spPr>
          <a:xfrm>
            <a:off x="526946" y="1565330"/>
            <a:ext cx="1224362" cy="285168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26946" y="2572720"/>
            <a:ext cx="1224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 smtClean="0"/>
              <a:t>c++</a:t>
            </a:r>
            <a:r>
              <a:rPr kumimoji="1" lang="en-US" altLang="zh-CN" sz="2400" dirty="0" smtClean="0"/>
              <a:t>11</a:t>
            </a:r>
            <a:endParaRPr kumimoji="1" lang="zh-CN" altLang="en-US" sz="2400" dirty="0" smtClean="0"/>
          </a:p>
          <a:p>
            <a:r>
              <a:rPr kumimoji="1" lang="zh-CN" altLang="en-US" sz="2400" dirty="0" smtClean="0"/>
              <a:t>表达式</a:t>
            </a:r>
            <a:endParaRPr kumimoji="1" lang="zh-CN" altLang="en-US" sz="2400" dirty="0"/>
          </a:p>
        </p:txBody>
      </p:sp>
      <p:sp>
        <p:nvSpPr>
          <p:cNvPr id="8" name="右箭头 7"/>
          <p:cNvSpPr/>
          <p:nvPr/>
        </p:nvSpPr>
        <p:spPr>
          <a:xfrm>
            <a:off x="2136187" y="1562747"/>
            <a:ext cx="1394845" cy="2854271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136190" y="2353162"/>
            <a:ext cx="2014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左值</a:t>
            </a:r>
          </a:p>
          <a:p>
            <a:r>
              <a:rPr kumimoji="1" lang="zh-CN" altLang="en-US" sz="2400" dirty="0" smtClean="0"/>
              <a:t>纯右值</a:t>
            </a:r>
          </a:p>
          <a:p>
            <a:r>
              <a:rPr kumimoji="1" lang="zh-CN" altLang="en-US" sz="2400" dirty="0" smtClean="0"/>
              <a:t>将亡值</a:t>
            </a:r>
            <a:endParaRPr kumimoji="1" lang="zh-CN" altLang="en-US" sz="2400" dirty="0"/>
          </a:p>
        </p:txBody>
      </p:sp>
      <p:sp>
        <p:nvSpPr>
          <p:cNvPr id="10" name="右箭头 9"/>
          <p:cNvSpPr/>
          <p:nvPr/>
        </p:nvSpPr>
        <p:spPr>
          <a:xfrm>
            <a:off x="3807424" y="1575661"/>
            <a:ext cx="1756465" cy="284135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807430" y="2583053"/>
            <a:ext cx="2014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c</a:t>
            </a:r>
            <a:r>
              <a:rPr kumimoji="1" lang="en-US" altLang="zh-CN" sz="2400" dirty="0" smtClean="0"/>
              <a:t>opy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elision</a:t>
            </a:r>
            <a:endParaRPr kumimoji="1" lang="zh-CN" altLang="en-US" sz="2400" dirty="0" smtClean="0"/>
          </a:p>
          <a:p>
            <a:r>
              <a:rPr kumimoji="1" lang="en-US" altLang="zh-CN" sz="2400" dirty="0" smtClean="0"/>
              <a:t>RVO</a:t>
            </a:r>
            <a:endParaRPr kumimoji="1" lang="zh-CN" altLang="en-US" sz="2400" dirty="0"/>
          </a:p>
        </p:txBody>
      </p:sp>
      <p:sp>
        <p:nvSpPr>
          <p:cNvPr id="12" name="右箭头 11"/>
          <p:cNvSpPr/>
          <p:nvPr/>
        </p:nvSpPr>
        <p:spPr>
          <a:xfrm>
            <a:off x="5853200" y="1575661"/>
            <a:ext cx="2391897" cy="296534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946192" y="2273085"/>
            <a:ext cx="20147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左值引用</a:t>
            </a:r>
          </a:p>
          <a:p>
            <a:r>
              <a:rPr kumimoji="1" lang="zh-CN" altLang="en-US" sz="2400" dirty="0" smtClean="0"/>
              <a:t>右值引用</a:t>
            </a:r>
          </a:p>
          <a:p>
            <a:r>
              <a:rPr kumimoji="1" lang="zh-CN" altLang="en-US" sz="2400" dirty="0" smtClean="0"/>
              <a:t>万能引用</a:t>
            </a:r>
          </a:p>
          <a:p>
            <a:r>
              <a:rPr kumimoji="1" lang="zh-CN" altLang="en-US" sz="2400" dirty="0" smtClean="0"/>
              <a:t>引用折叠</a:t>
            </a:r>
            <a:endParaRPr kumimoji="1" lang="zh-CN" altLang="en-US" sz="2400" dirty="0"/>
          </a:p>
        </p:txBody>
      </p:sp>
      <p:sp>
        <p:nvSpPr>
          <p:cNvPr id="14" name="右箭头 13"/>
          <p:cNvSpPr/>
          <p:nvPr/>
        </p:nvSpPr>
        <p:spPr>
          <a:xfrm>
            <a:off x="8469836" y="1604074"/>
            <a:ext cx="2797432" cy="284135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640324" y="2611466"/>
            <a:ext cx="2014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/>
              <a:t>s</a:t>
            </a:r>
            <a:r>
              <a:rPr kumimoji="1" lang="en-US" altLang="zh-CN" sz="2400" dirty="0" err="1" smtClean="0"/>
              <a:t>td</a:t>
            </a:r>
            <a:r>
              <a:rPr kumimoji="1" lang="en-US" altLang="zh-CN" sz="2400" dirty="0" smtClean="0"/>
              <a:t>::move</a:t>
            </a:r>
            <a:endParaRPr kumimoji="1" lang="zh-CN" altLang="en-US" sz="2400" dirty="0" smtClean="0"/>
          </a:p>
          <a:p>
            <a:r>
              <a:rPr kumimoji="1" lang="en-US" altLang="zh-CN" sz="2400" dirty="0" err="1"/>
              <a:t>s</a:t>
            </a:r>
            <a:r>
              <a:rPr kumimoji="1" lang="en-US" altLang="zh-CN" sz="2400" dirty="0" err="1" smtClean="0"/>
              <a:t>td</a:t>
            </a:r>
            <a:r>
              <a:rPr kumimoji="1" lang="en-US" altLang="zh-CN" sz="2400" dirty="0" smtClean="0"/>
              <a:t>::forward</a:t>
            </a:r>
            <a:endParaRPr kumimoji="1" lang="zh-CN" altLang="en-US" sz="2400" dirty="0"/>
          </a:p>
        </p:txBody>
      </p:sp>
      <p:sp>
        <p:nvSpPr>
          <p:cNvPr id="16" name="幻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032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00" y="182099"/>
            <a:ext cx="3213100" cy="1879600"/>
          </a:xfrm>
          <a:prstGeom prst="rect">
            <a:avLst/>
          </a:prstGeom>
        </p:spPr>
      </p:pic>
      <p:cxnSp>
        <p:nvCxnSpPr>
          <p:cNvPr id="11" name="直线箭头连接符 10"/>
          <p:cNvCxnSpPr/>
          <p:nvPr/>
        </p:nvCxnSpPr>
        <p:spPr>
          <a:xfrm flipV="1">
            <a:off x="7378263" y="3421704"/>
            <a:ext cx="1009000" cy="393556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29" y="2185272"/>
            <a:ext cx="7239000" cy="4546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7263" y="3115436"/>
            <a:ext cx="59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rax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8812926" y="3137337"/>
            <a:ext cx="1324305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-0xc</a:t>
            </a:r>
            <a:endParaRPr kumimoji="1" lang="zh-CN" altLang="en-US" dirty="0" smtClean="0"/>
          </a:p>
        </p:txBody>
      </p:sp>
      <p:sp>
        <p:nvSpPr>
          <p:cNvPr id="19" name="幻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229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00" y="182099"/>
            <a:ext cx="3213100" cy="1879600"/>
          </a:xfrm>
          <a:prstGeom prst="rect">
            <a:avLst/>
          </a:prstGeom>
        </p:spPr>
      </p:pic>
      <p:cxnSp>
        <p:nvCxnSpPr>
          <p:cNvPr id="11" name="直线箭头连接符 10"/>
          <p:cNvCxnSpPr/>
          <p:nvPr/>
        </p:nvCxnSpPr>
        <p:spPr>
          <a:xfrm flipV="1">
            <a:off x="7378263" y="3972910"/>
            <a:ext cx="819806" cy="189196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29" y="2185272"/>
            <a:ext cx="7239000" cy="4546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97622" y="3115436"/>
            <a:ext cx="59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rax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9017881" y="3137337"/>
            <a:ext cx="1324305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-0xc</a:t>
            </a:r>
            <a:endParaRPr kumimoji="1" lang="zh-CN" altLang="en-US" dirty="0" smtClean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9475078" y="3555418"/>
            <a:ext cx="0" cy="840090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756634" y="4450248"/>
            <a:ext cx="125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-0x8(%</a:t>
            </a:r>
            <a:r>
              <a:rPr kumimoji="1" lang="en-US" altLang="zh-CN" dirty="0" err="1" smtClean="0"/>
              <a:t>rbp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</p:txBody>
      </p:sp>
      <p:sp>
        <p:nvSpPr>
          <p:cNvPr id="14" name="文本框 13"/>
          <p:cNvSpPr txBox="1"/>
          <p:nvPr/>
        </p:nvSpPr>
        <p:spPr>
          <a:xfrm>
            <a:off x="9012623" y="4440629"/>
            <a:ext cx="1324305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-0xc(%</a:t>
            </a:r>
            <a:r>
              <a:rPr kumimoji="1" lang="en-US" altLang="zh-CN" dirty="0" err="1" smtClean="0"/>
              <a:t>rbp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199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00" y="182099"/>
            <a:ext cx="3213100" cy="187960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785097"/>
              </p:ext>
            </p:extLst>
          </p:nvPr>
        </p:nvGraphicFramePr>
        <p:xfrm>
          <a:off x="8182303" y="719662"/>
          <a:ext cx="3862551" cy="5570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17"/>
                <a:gridCol w="1345325"/>
                <a:gridCol w="1229709"/>
              </a:tblGrid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var_a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-0x8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ref_a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-0xc</a:t>
                      </a:r>
                      <a:endParaRPr lang="zh-CN" altLang="en-US" dirty="0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-0x4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相对地址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变量值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直线箭头连接符 10"/>
          <p:cNvCxnSpPr/>
          <p:nvPr/>
        </p:nvCxnSpPr>
        <p:spPr>
          <a:xfrm flipV="1">
            <a:off x="7378263" y="3767960"/>
            <a:ext cx="804040" cy="252248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29" y="2185272"/>
            <a:ext cx="7239000" cy="4546600"/>
          </a:xfrm>
          <a:prstGeom prst="rect">
            <a:avLst/>
          </a:prstGeom>
        </p:spPr>
      </p:pic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356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00" y="182099"/>
            <a:ext cx="3213100" cy="187960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348853"/>
              </p:ext>
            </p:extLst>
          </p:nvPr>
        </p:nvGraphicFramePr>
        <p:xfrm>
          <a:off x="8182303" y="719662"/>
          <a:ext cx="3862551" cy="5570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17"/>
                <a:gridCol w="1345325"/>
                <a:gridCol w="1229709"/>
              </a:tblGrid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var_a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-0x8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ref_a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-0xc</a:t>
                      </a:r>
                      <a:endParaRPr lang="zh-CN" altLang="en-US" dirty="0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-0x4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相对地址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变量值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直线箭头连接符 10"/>
          <p:cNvCxnSpPr/>
          <p:nvPr/>
        </p:nvCxnSpPr>
        <p:spPr>
          <a:xfrm flipV="1">
            <a:off x="7394029" y="2916621"/>
            <a:ext cx="788274" cy="1891863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29" y="2185272"/>
            <a:ext cx="7239000" cy="4546600"/>
          </a:xfrm>
          <a:prstGeom prst="rect">
            <a:avLst/>
          </a:prstGeom>
        </p:spPr>
      </p:pic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67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00" y="182099"/>
            <a:ext cx="3213100" cy="1879600"/>
          </a:xfrm>
          <a:prstGeom prst="rect">
            <a:avLst/>
          </a:prstGeom>
        </p:spPr>
      </p:pic>
      <p:cxnSp>
        <p:nvCxnSpPr>
          <p:cNvPr id="11" name="直线箭头连接符 10"/>
          <p:cNvCxnSpPr/>
          <p:nvPr/>
        </p:nvCxnSpPr>
        <p:spPr>
          <a:xfrm flipV="1">
            <a:off x="7378263" y="3137338"/>
            <a:ext cx="851337" cy="2349080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29" y="2185272"/>
            <a:ext cx="7239000" cy="4546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29149" y="2311395"/>
            <a:ext cx="609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-0x8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9138754" y="2311395"/>
            <a:ext cx="1324305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-0xc</a:t>
            </a:r>
            <a:endParaRPr kumimoji="1" lang="zh-CN" altLang="en-US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8634250" y="3362428"/>
            <a:ext cx="59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rax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9154507" y="3384329"/>
            <a:ext cx="1324305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-0xc</a:t>
            </a:r>
            <a:endParaRPr kumimoji="1" lang="zh-CN" altLang="en-US" dirty="0" smtClean="0"/>
          </a:p>
        </p:txBody>
      </p:sp>
      <p:cxnSp>
        <p:nvCxnSpPr>
          <p:cNvPr id="9" name="直线箭头连接符 8"/>
          <p:cNvCxnSpPr>
            <a:endCxn id="8" idx="0"/>
          </p:cNvCxnSpPr>
          <p:nvPr/>
        </p:nvCxnSpPr>
        <p:spPr>
          <a:xfrm>
            <a:off x="9816659" y="2752763"/>
            <a:ext cx="1" cy="631566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6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00" y="182099"/>
            <a:ext cx="3213100" cy="1879600"/>
          </a:xfrm>
          <a:prstGeom prst="rect">
            <a:avLst/>
          </a:prstGeom>
        </p:spPr>
      </p:pic>
      <p:cxnSp>
        <p:nvCxnSpPr>
          <p:cNvPr id="11" name="直线箭头连接符 10"/>
          <p:cNvCxnSpPr/>
          <p:nvPr/>
        </p:nvCxnSpPr>
        <p:spPr>
          <a:xfrm flipV="1">
            <a:off x="7394029" y="5075618"/>
            <a:ext cx="1072054" cy="737276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29" y="2185272"/>
            <a:ext cx="7239000" cy="45466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581692" y="5075618"/>
            <a:ext cx="59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-0xc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9165013" y="5097519"/>
            <a:ext cx="1324305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 smtClean="0"/>
          </a:p>
        </p:txBody>
      </p:sp>
      <p:cxnSp>
        <p:nvCxnSpPr>
          <p:cNvPr id="17" name="直线箭头连接符 16"/>
          <p:cNvCxnSpPr/>
          <p:nvPr/>
        </p:nvCxnSpPr>
        <p:spPr>
          <a:xfrm>
            <a:off x="9827165" y="4465953"/>
            <a:ext cx="1" cy="631566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669523" y="4129695"/>
            <a:ext cx="59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2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8634250" y="3362428"/>
            <a:ext cx="59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rax</a:t>
            </a:r>
            <a:endParaRPr kumimoji="1"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9154507" y="3384329"/>
            <a:ext cx="1324305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-0xc</a:t>
            </a:r>
            <a:endParaRPr kumimoji="1" lang="zh-CN" altLang="en-US" dirty="0" smtClean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498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00" y="182099"/>
            <a:ext cx="3213100" cy="187960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035887"/>
              </p:ext>
            </p:extLst>
          </p:nvPr>
        </p:nvGraphicFramePr>
        <p:xfrm>
          <a:off x="8182303" y="719662"/>
          <a:ext cx="3862551" cy="55707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7517"/>
                <a:gridCol w="1345325"/>
                <a:gridCol w="1229709"/>
              </a:tblGrid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var_a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-0x8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ref_a</a:t>
                      </a:r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-0xc</a:t>
                      </a:r>
                      <a:endParaRPr lang="zh-CN" altLang="en-US" dirty="0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-0x4</a:t>
                      </a:r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92846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相对地址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变量值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直线箭头连接符 10"/>
          <p:cNvCxnSpPr/>
          <p:nvPr/>
        </p:nvCxnSpPr>
        <p:spPr>
          <a:xfrm flipV="1">
            <a:off x="7394029" y="2916622"/>
            <a:ext cx="788274" cy="2632840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29" y="2185272"/>
            <a:ext cx="7239000" cy="4546600"/>
          </a:xfrm>
          <a:prstGeom prst="rect">
            <a:avLst/>
          </a:prstGeom>
        </p:spPr>
      </p:pic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120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001" y="276552"/>
            <a:ext cx="7353300" cy="6210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62" y="2137102"/>
            <a:ext cx="3835400" cy="2489200"/>
          </a:xfrm>
          <a:prstGeom prst="rect">
            <a:avLst/>
          </a:prstGeom>
        </p:spPr>
      </p:pic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795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引用（左值引用）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引用与指针的区别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引用的优势</a:t>
            </a:r>
          </a:p>
          <a:p>
            <a:pPr lvl="1"/>
            <a:r>
              <a:rPr kumimoji="1" lang="zh-CN" altLang="en-US" dirty="0" smtClean="0"/>
              <a:t>代码整洁</a:t>
            </a:r>
          </a:p>
          <a:p>
            <a:pPr lvl="1"/>
            <a:r>
              <a:rPr kumimoji="1" lang="zh-CN" altLang="en-US" dirty="0" smtClean="0"/>
              <a:t>使用方便</a:t>
            </a:r>
          </a:p>
          <a:p>
            <a:pPr lvl="1"/>
            <a:endParaRPr kumimoji="1" lang="zh-CN" altLang="en-US" dirty="0"/>
          </a:p>
          <a:p>
            <a:r>
              <a:rPr kumimoji="1" lang="zh-CN" altLang="en-US" dirty="0" smtClean="0"/>
              <a:t>为什么要有引用</a:t>
            </a:r>
          </a:p>
          <a:p>
            <a:pPr lvl="1"/>
            <a:r>
              <a:rPr kumimoji="1" lang="zh-CN" altLang="en-US" dirty="0" smtClean="0"/>
              <a:t>运算符重载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833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引用（左值引用）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引用与指针的区别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引用的优势</a:t>
            </a:r>
          </a:p>
          <a:p>
            <a:pPr lvl="1"/>
            <a:r>
              <a:rPr kumimoji="1" lang="zh-CN" altLang="en-US" dirty="0" smtClean="0"/>
              <a:t>代码整洁</a:t>
            </a:r>
          </a:p>
          <a:p>
            <a:pPr lvl="1"/>
            <a:r>
              <a:rPr kumimoji="1" lang="zh-CN" altLang="en-US" dirty="0" smtClean="0"/>
              <a:t>使用方便</a:t>
            </a:r>
          </a:p>
          <a:p>
            <a:pPr lvl="1"/>
            <a:endParaRPr kumimoji="1" lang="zh-CN" altLang="en-US" dirty="0"/>
          </a:p>
          <a:p>
            <a:r>
              <a:rPr kumimoji="1" lang="zh-CN" altLang="en-US" dirty="0" smtClean="0"/>
              <a:t>为什么要有引用</a:t>
            </a:r>
          </a:p>
          <a:p>
            <a:pPr lvl="1"/>
            <a:r>
              <a:rPr kumimoji="1" lang="zh-CN" altLang="en-US" dirty="0" smtClean="0"/>
              <a:t>运算符重载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76" y="1451245"/>
            <a:ext cx="9550400" cy="3149600"/>
          </a:xfrm>
          <a:prstGeom prst="rect">
            <a:avLst/>
          </a:prstGeom>
        </p:spPr>
      </p:pic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382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9643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“移动”</a:t>
            </a:r>
          </a:p>
          <a:p>
            <a:pPr lvl="1"/>
            <a:r>
              <a:rPr kumimoji="1" lang="zh-CN" altLang="en-US" dirty="0" smtClean="0"/>
              <a:t>在对象被拷贝后就立即销毁的情况下，从旧内存将元素拷贝到新内存是不必要的，移动而非拷贝对象会大幅度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提高性能</a:t>
            </a:r>
          </a:p>
          <a:p>
            <a:pPr lvl="1"/>
            <a:r>
              <a:rPr kumimoji="1" lang="en-US" altLang="zh-CN" dirty="0" smtClean="0"/>
              <a:t>IO</a:t>
            </a:r>
            <a:r>
              <a:rPr kumimoji="1" lang="zh-CN" altLang="en-US" dirty="0" smtClean="0"/>
              <a:t>类或</a:t>
            </a:r>
            <a:r>
              <a:rPr kumimoji="1" lang="en-US" altLang="zh-CN" dirty="0" err="1" smtClean="0"/>
              <a:t>unique_ptr</a:t>
            </a:r>
            <a:r>
              <a:rPr kumimoji="1" lang="zh-CN" altLang="en-US" dirty="0" smtClean="0"/>
              <a:t>等包含不能被共享的资源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如指针或</a:t>
            </a:r>
            <a:r>
              <a:rPr kumimoji="1" lang="en-US" altLang="zh-CN" dirty="0" smtClean="0"/>
              <a:t>IO</a:t>
            </a:r>
            <a:r>
              <a:rPr kumimoji="1" lang="zh-CN" altLang="en-US" dirty="0" smtClean="0"/>
              <a:t>缓冲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，这种类型的对象只能移动而不能被拷贝</a:t>
            </a:r>
          </a:p>
          <a:p>
            <a:pPr marL="0" indent="0">
              <a:buNone/>
            </a:pPr>
            <a:endParaRPr kumimoji="1" lang="zh-CN" altLang="en-US" dirty="0" smtClean="0"/>
          </a:p>
          <a:p>
            <a:r>
              <a:rPr kumimoji="1" lang="zh-CN" altLang="en-US" dirty="0" smtClean="0"/>
              <a:t>“完美转发”</a:t>
            </a:r>
          </a:p>
          <a:p>
            <a:pPr lvl="1"/>
            <a:r>
              <a:rPr kumimoji="1" lang="zh-CN" altLang="en-US" dirty="0" smtClean="0"/>
              <a:t>某些函数需要将其一个或多个实参连同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类型</a:t>
            </a:r>
            <a:r>
              <a:rPr kumimoji="1" lang="zh-CN" altLang="en-US" dirty="0" smtClean="0"/>
              <a:t>不变地转发给其他函数，需要保持被转实参的所有性质，包括实参类型是</a:t>
            </a:r>
            <a:r>
              <a:rPr kumimoji="1" lang="zh-CN" altLang="en-US" b="1" dirty="0" smtClean="0"/>
              <a:t>左值</a:t>
            </a:r>
            <a:r>
              <a:rPr kumimoji="1" lang="zh-CN" altLang="en-US" dirty="0" smtClean="0"/>
              <a:t>还是</a:t>
            </a:r>
            <a:r>
              <a:rPr kumimoji="1" lang="zh-CN" altLang="en-US" b="1" dirty="0" smtClean="0"/>
              <a:t>右值</a:t>
            </a:r>
            <a:r>
              <a:rPr kumimoji="1" lang="zh-CN" altLang="en-US" dirty="0" smtClean="0"/>
              <a:t>以及是否为</a:t>
            </a:r>
            <a:r>
              <a:rPr kumimoji="1" lang="en-US" altLang="zh-CN" b="1" dirty="0" err="1" smtClean="0"/>
              <a:t>const</a:t>
            </a:r>
            <a:r>
              <a:rPr kumimoji="1" lang="zh-CN" altLang="en-US" dirty="0" smtClean="0"/>
              <a:t>等等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不能为值传递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18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右值引用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必须绑定右值的引用，形如 </a:t>
            </a:r>
            <a:r>
              <a:rPr kumimoji="1" lang="en-US" altLang="zh-CN" dirty="0" smtClean="0"/>
              <a:t>T&amp;&amp; t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34" y="2317426"/>
            <a:ext cx="9403691" cy="21208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65" y="4484820"/>
            <a:ext cx="11680495" cy="1993471"/>
          </a:xfrm>
          <a:prstGeom prst="rect">
            <a:avLst/>
          </a:prstGeom>
        </p:spPr>
      </p:pic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90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右值引用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必须绑定右值的引用，形如 </a:t>
            </a:r>
            <a:r>
              <a:rPr kumimoji="1" lang="en-US" altLang="zh-CN" dirty="0" smtClean="0"/>
              <a:t>T&amp;&amp; t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28539"/>
            <a:ext cx="10128542" cy="1572755"/>
          </a:xfrm>
          <a:prstGeom prst="rect">
            <a:avLst/>
          </a:prstGeom>
        </p:spPr>
      </p:pic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099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万能引用</a:t>
            </a:r>
            <a:r>
              <a:rPr kumimoji="1" lang="en-US" altLang="zh-CN" dirty="0" smtClean="0"/>
              <a:t>(universal references)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如果用右值来初始化，</a:t>
            </a:r>
            <a:r>
              <a:rPr lang="en-US" altLang="zh-CN" dirty="0"/>
              <a:t>universal</a:t>
            </a:r>
            <a:r>
              <a:rPr lang="zh-CN" altLang="en-US" dirty="0"/>
              <a:t>引用相当于右值</a:t>
            </a:r>
            <a:r>
              <a:rPr lang="zh-CN" altLang="en-US" dirty="0" smtClean="0"/>
              <a:t>引用</a:t>
            </a:r>
          </a:p>
          <a:p>
            <a:r>
              <a:rPr lang="zh-CN" altLang="en-US" dirty="0" smtClean="0"/>
              <a:t>如果</a:t>
            </a:r>
            <a:r>
              <a:rPr lang="zh-CN" altLang="en-US" dirty="0"/>
              <a:t>用左值来初始化</a:t>
            </a:r>
            <a:r>
              <a:rPr lang="zh-CN" altLang="en-US" dirty="0" smtClean="0"/>
              <a:t>，</a:t>
            </a:r>
            <a:r>
              <a:rPr lang="en-US" altLang="zh-CN" dirty="0" smtClean="0"/>
              <a:t> universal</a:t>
            </a:r>
            <a:r>
              <a:rPr lang="zh-CN" altLang="en-US" dirty="0" smtClean="0"/>
              <a:t>引用则</a:t>
            </a:r>
            <a:r>
              <a:rPr lang="zh-CN" altLang="en-US" dirty="0"/>
              <a:t>相当于左值</a:t>
            </a:r>
            <a:r>
              <a:rPr lang="zh-CN" altLang="en-US" dirty="0" smtClean="0"/>
              <a:t>引用</a:t>
            </a:r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142" y="2892585"/>
            <a:ext cx="6521880" cy="361840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51011" y="4200042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u</a:t>
            </a:r>
            <a:r>
              <a:rPr kumimoji="1" lang="en-US" altLang="zh-CN" b="1" dirty="0" smtClean="0"/>
              <a:t>niversal reference</a:t>
            </a:r>
            <a:endParaRPr kumimoji="1"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9063926" y="613474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u</a:t>
            </a:r>
            <a:r>
              <a:rPr kumimoji="1" lang="en-US" altLang="zh-CN" b="1" dirty="0" smtClean="0"/>
              <a:t>niversal reference</a:t>
            </a:r>
            <a:endParaRPr kumimoji="1" lang="zh-CN" altLang="en-US" b="1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35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万能引用</a:t>
            </a:r>
            <a:r>
              <a:rPr kumimoji="1" lang="en-US" altLang="zh-CN" dirty="0" smtClean="0"/>
              <a:t>(universal references)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如果</a:t>
            </a:r>
            <a:r>
              <a:rPr lang="zh-CN" altLang="en-US" dirty="0" smtClean="0"/>
              <a:t>用左值</a:t>
            </a:r>
            <a:r>
              <a:rPr lang="zh-CN" altLang="en-US" dirty="0"/>
              <a:t>来初始化，</a:t>
            </a:r>
            <a:r>
              <a:rPr lang="en-US" altLang="zh-CN" dirty="0"/>
              <a:t>universal</a:t>
            </a:r>
            <a:r>
              <a:rPr lang="zh-CN" altLang="en-US" dirty="0"/>
              <a:t>引用相当</a:t>
            </a:r>
            <a:r>
              <a:rPr lang="zh-CN" altLang="en-US" dirty="0" smtClean="0"/>
              <a:t>于左值引用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/>
              <a:t>u</a:t>
            </a:r>
            <a:r>
              <a:rPr lang="en-US" altLang="zh-CN" dirty="0" smtClean="0"/>
              <a:t>niversal reference </a:t>
            </a:r>
            <a:r>
              <a:rPr lang="zh-CN" altLang="en-US" dirty="0" smtClean="0"/>
              <a:t>模板类型推导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传入左值时，推导</a:t>
            </a:r>
            <a:r>
              <a:rPr lang="en-US" altLang="zh-CN" dirty="0" smtClean="0"/>
              <a:t>T</a:t>
            </a:r>
            <a:r>
              <a:rPr lang="zh-CN" altLang="en-US" dirty="0" smtClean="0"/>
              <a:t>为左值引用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传入右值时</a:t>
            </a:r>
          </a:p>
          <a:p>
            <a:pPr lvl="2"/>
            <a:r>
              <a:rPr lang="zh-CN" altLang="en-US" dirty="0" smtClean="0"/>
              <a:t>实参如果是引用类型则推导</a:t>
            </a:r>
            <a:r>
              <a:rPr lang="en-US" altLang="zh-CN" dirty="0" smtClean="0"/>
              <a:t>T</a:t>
            </a:r>
            <a:r>
              <a:rPr lang="zh-CN" altLang="en-US" dirty="0" smtClean="0"/>
              <a:t>为实参去除引用后的类型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627" y="2634109"/>
            <a:ext cx="8278029" cy="2294354"/>
          </a:xfrm>
          <a:prstGeom prst="rect">
            <a:avLst/>
          </a:prstGeom>
        </p:spPr>
      </p:pic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1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引用折叠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对于一个给定的类型</a:t>
            </a:r>
            <a:r>
              <a:rPr kumimoji="1" lang="en-US" altLang="zh-CN" dirty="0" smtClean="0"/>
              <a:t>X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X&amp; &amp;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X&amp; &amp;&amp;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X&amp;&amp; &amp;</a:t>
            </a:r>
            <a:r>
              <a:rPr kumimoji="1" lang="zh-CN" altLang="en-US" dirty="0" smtClean="0"/>
              <a:t>都折叠成类型</a:t>
            </a:r>
            <a:r>
              <a:rPr kumimoji="1" lang="en-US" altLang="zh-CN" dirty="0" smtClean="0"/>
              <a:t>X&amp;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X&amp;&amp;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&amp;&amp;</a:t>
            </a:r>
            <a:r>
              <a:rPr kumimoji="1" lang="zh-CN" altLang="en-US" dirty="0" smtClean="0"/>
              <a:t>折叠成</a:t>
            </a:r>
            <a:r>
              <a:rPr kumimoji="1" lang="en-US" altLang="zh-CN" dirty="0" smtClean="0"/>
              <a:t>X&amp;&amp;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023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</a:t>
            </a:r>
            <a:r>
              <a:rPr kumimoji="1" lang="en-US" altLang="zh-CN" dirty="0" err="1" smtClean="0"/>
              <a:t>td</a:t>
            </a:r>
            <a:r>
              <a:rPr kumimoji="1" lang="en-US" altLang="zh-CN" dirty="0" smtClean="0"/>
              <a:t>::move &amp; </a:t>
            </a:r>
            <a:r>
              <a:rPr kumimoji="1" lang="en-US" altLang="zh-CN" dirty="0" err="1" smtClean="0"/>
              <a:t>std</a:t>
            </a:r>
            <a:r>
              <a:rPr kumimoji="1" lang="en-US" altLang="zh-CN" dirty="0" smtClean="0"/>
              <a:t>::forward</a:t>
            </a:r>
            <a:endParaRPr kumimoji="1" lang="zh-CN" altLang="en-US" dirty="0"/>
          </a:p>
        </p:txBody>
      </p:sp>
      <p:sp>
        <p:nvSpPr>
          <p:cNvPr id="5" name="矩形标注 4"/>
          <p:cNvSpPr/>
          <p:nvPr/>
        </p:nvSpPr>
        <p:spPr>
          <a:xfrm>
            <a:off x="511444" y="1952786"/>
            <a:ext cx="2061275" cy="945397"/>
          </a:xfrm>
          <a:prstGeom prst="wedgeRectCallout">
            <a:avLst>
              <a:gd name="adj1" fmla="val 101723"/>
              <a:gd name="adj2" fmla="val 1100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6725" y="2092273"/>
            <a:ext cx="1827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/>
              <a:t>s</a:t>
            </a:r>
            <a:r>
              <a:rPr kumimoji="1" lang="en-US" altLang="zh-CN" sz="3200" dirty="0" err="1" smtClean="0"/>
              <a:t>td</a:t>
            </a:r>
            <a:r>
              <a:rPr kumimoji="1" lang="en-US" altLang="zh-CN" sz="3200" dirty="0" smtClean="0"/>
              <a:t>::move</a:t>
            </a:r>
            <a:endParaRPr kumimoji="1" lang="zh-CN" altLang="en-US" sz="3200" dirty="0"/>
          </a:p>
        </p:txBody>
      </p:sp>
      <p:sp>
        <p:nvSpPr>
          <p:cNvPr id="7" name="矩形标注 6"/>
          <p:cNvSpPr/>
          <p:nvPr/>
        </p:nvSpPr>
        <p:spPr>
          <a:xfrm>
            <a:off x="511444" y="4460928"/>
            <a:ext cx="2169762" cy="945397"/>
          </a:xfrm>
          <a:prstGeom prst="wedgeRectCallout">
            <a:avLst>
              <a:gd name="adj1" fmla="val 97212"/>
              <a:gd name="adj2" fmla="val -11127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10153" y="4631413"/>
            <a:ext cx="2310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/>
              <a:t>s</a:t>
            </a:r>
            <a:r>
              <a:rPr kumimoji="1" lang="en-US" altLang="zh-CN" sz="3200" dirty="0" err="1" smtClean="0"/>
              <a:t>td</a:t>
            </a:r>
            <a:r>
              <a:rPr kumimoji="1" lang="en-US" altLang="zh-CN" sz="3200" dirty="0" smtClean="0"/>
              <a:t>::forward</a:t>
            </a:r>
            <a:endParaRPr kumimoji="1" lang="zh-CN" altLang="en-US" sz="3200" dirty="0"/>
          </a:p>
        </p:txBody>
      </p:sp>
      <p:sp>
        <p:nvSpPr>
          <p:cNvPr id="9" name="圆角矩形标注 8"/>
          <p:cNvSpPr/>
          <p:nvPr/>
        </p:nvSpPr>
        <p:spPr>
          <a:xfrm>
            <a:off x="7129220" y="1797800"/>
            <a:ext cx="4912963" cy="1162371"/>
          </a:xfrm>
          <a:prstGeom prst="wedgeRoundRectCallout">
            <a:avLst>
              <a:gd name="adj1" fmla="val -47507"/>
              <a:gd name="adj2" fmla="val 865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315200" y="1888212"/>
            <a:ext cx="4602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 smtClean="0"/>
              <a:t>s</a:t>
            </a:r>
            <a:r>
              <a:rPr lang="en-US" altLang="zh-CN" sz="2800" dirty="0" err="1" smtClean="0"/>
              <a:t>td</a:t>
            </a:r>
            <a:r>
              <a:rPr lang="en-US" altLang="zh-CN" sz="2800" dirty="0"/>
              <a:t>::move</a:t>
            </a:r>
            <a:r>
              <a:rPr lang="zh-CN" altLang="en-US" sz="2800" dirty="0"/>
              <a:t>无条件地把它的参数转换成一个右值</a:t>
            </a:r>
            <a:endParaRPr kumimoji="1"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3874573" y="3285640"/>
            <a:ext cx="3254647" cy="796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583624" y="3388964"/>
            <a:ext cx="1724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/>
              <a:t>执行</a:t>
            </a:r>
            <a:r>
              <a:rPr kumimoji="1" lang="en-US" altLang="zh-CN" sz="3200" dirty="0" smtClean="0"/>
              <a:t>cast</a:t>
            </a:r>
            <a:endParaRPr kumimoji="1" lang="zh-CN" altLang="en-US" sz="3200" dirty="0"/>
          </a:p>
        </p:txBody>
      </p:sp>
      <p:sp>
        <p:nvSpPr>
          <p:cNvPr id="14" name="圆角矩形标注 13"/>
          <p:cNvSpPr/>
          <p:nvPr/>
        </p:nvSpPr>
        <p:spPr>
          <a:xfrm>
            <a:off x="7111139" y="4383434"/>
            <a:ext cx="4912963" cy="1162371"/>
          </a:xfrm>
          <a:prstGeom prst="wedgeRoundRectCallout">
            <a:avLst>
              <a:gd name="adj1" fmla="val -47192"/>
              <a:gd name="adj2" fmla="val -788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297119" y="4473846"/>
            <a:ext cx="4602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 smtClean="0"/>
              <a:t>s</a:t>
            </a:r>
            <a:r>
              <a:rPr lang="en-US" altLang="zh-CN" sz="2800" dirty="0" err="1" smtClean="0"/>
              <a:t>td</a:t>
            </a:r>
            <a:r>
              <a:rPr lang="en-US" altLang="zh-CN" sz="2800" dirty="0" smtClean="0"/>
              <a:t>::forward</a:t>
            </a:r>
            <a:r>
              <a:rPr lang="zh-CN" altLang="en-US" sz="2800" dirty="0" smtClean="0"/>
              <a:t>特定条件满足时把</a:t>
            </a:r>
            <a:r>
              <a:rPr lang="zh-CN" altLang="en-US" sz="2800" dirty="0"/>
              <a:t>它的参数转换成一个右值</a:t>
            </a:r>
            <a:endParaRPr kumimoji="1" lang="zh-CN" altLang="en-US" sz="2800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27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</a:t>
            </a:r>
            <a:r>
              <a:rPr kumimoji="1" lang="en-US" altLang="zh-CN" dirty="0" err="1" smtClean="0"/>
              <a:t>td</a:t>
            </a:r>
            <a:r>
              <a:rPr kumimoji="1" lang="en-US" altLang="zh-CN" dirty="0" smtClean="0"/>
              <a:t>::move</a:t>
            </a:r>
            <a:endParaRPr kumimoji="1" lang="zh-CN" altLang="en-US" dirty="0"/>
          </a:p>
        </p:txBody>
      </p:sp>
      <p:sp>
        <p:nvSpPr>
          <p:cNvPr id="5" name="矩形标注 4"/>
          <p:cNvSpPr/>
          <p:nvPr/>
        </p:nvSpPr>
        <p:spPr>
          <a:xfrm>
            <a:off x="511444" y="1952786"/>
            <a:ext cx="2061275" cy="945397"/>
          </a:xfrm>
          <a:prstGeom prst="wedgeRectCallout">
            <a:avLst>
              <a:gd name="adj1" fmla="val 101723"/>
              <a:gd name="adj2" fmla="val 1100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6725" y="2092273"/>
            <a:ext cx="1827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/>
              <a:t>s</a:t>
            </a:r>
            <a:r>
              <a:rPr kumimoji="1" lang="en-US" altLang="zh-CN" sz="3200" dirty="0" err="1" smtClean="0"/>
              <a:t>td</a:t>
            </a:r>
            <a:r>
              <a:rPr kumimoji="1" lang="en-US" altLang="zh-CN" sz="3200" dirty="0" smtClean="0"/>
              <a:t>::move</a:t>
            </a:r>
            <a:endParaRPr kumimoji="1" lang="zh-CN" altLang="en-US" sz="3200" dirty="0"/>
          </a:p>
        </p:txBody>
      </p:sp>
      <p:sp>
        <p:nvSpPr>
          <p:cNvPr id="7" name="矩形标注 6"/>
          <p:cNvSpPr/>
          <p:nvPr/>
        </p:nvSpPr>
        <p:spPr>
          <a:xfrm>
            <a:off x="511444" y="4460928"/>
            <a:ext cx="2169762" cy="945397"/>
          </a:xfrm>
          <a:prstGeom prst="wedgeRectCallout">
            <a:avLst>
              <a:gd name="adj1" fmla="val 97212"/>
              <a:gd name="adj2" fmla="val -11127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10153" y="4631413"/>
            <a:ext cx="2310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/>
              <a:t>s</a:t>
            </a:r>
            <a:r>
              <a:rPr kumimoji="1" lang="en-US" altLang="zh-CN" sz="3200" dirty="0" err="1" smtClean="0"/>
              <a:t>td</a:t>
            </a:r>
            <a:r>
              <a:rPr kumimoji="1" lang="en-US" altLang="zh-CN" sz="3200" dirty="0" smtClean="0"/>
              <a:t>::forward</a:t>
            </a:r>
            <a:endParaRPr kumimoji="1" lang="zh-CN" altLang="en-US" sz="3200" dirty="0"/>
          </a:p>
        </p:txBody>
      </p:sp>
      <p:sp>
        <p:nvSpPr>
          <p:cNvPr id="9" name="圆角矩形标注 8"/>
          <p:cNvSpPr/>
          <p:nvPr/>
        </p:nvSpPr>
        <p:spPr>
          <a:xfrm>
            <a:off x="7129220" y="1797800"/>
            <a:ext cx="4912963" cy="1162371"/>
          </a:xfrm>
          <a:prstGeom prst="wedgeRoundRectCallout">
            <a:avLst>
              <a:gd name="adj1" fmla="val -47507"/>
              <a:gd name="adj2" fmla="val 865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315200" y="1888212"/>
            <a:ext cx="4602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 smtClean="0"/>
              <a:t>s</a:t>
            </a:r>
            <a:r>
              <a:rPr lang="en-US" altLang="zh-CN" sz="2800" dirty="0" err="1" smtClean="0"/>
              <a:t>td</a:t>
            </a:r>
            <a:r>
              <a:rPr lang="en-US" altLang="zh-CN" sz="2800" dirty="0"/>
              <a:t>::move</a:t>
            </a:r>
            <a:r>
              <a:rPr lang="zh-CN" altLang="en-US" sz="2800" dirty="0"/>
              <a:t>无条件地把它的参数转换成一个右值</a:t>
            </a:r>
            <a:endParaRPr kumimoji="1"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3874573" y="3285640"/>
            <a:ext cx="3254647" cy="796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583624" y="3388964"/>
            <a:ext cx="1724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/>
              <a:t>执行</a:t>
            </a:r>
            <a:r>
              <a:rPr kumimoji="1" lang="en-US" altLang="zh-CN" sz="3200" dirty="0" smtClean="0"/>
              <a:t>cast</a:t>
            </a:r>
            <a:endParaRPr kumimoji="1" lang="zh-CN" altLang="en-US" sz="3200" dirty="0"/>
          </a:p>
        </p:txBody>
      </p:sp>
      <p:sp>
        <p:nvSpPr>
          <p:cNvPr id="14" name="圆角矩形标注 13"/>
          <p:cNvSpPr/>
          <p:nvPr/>
        </p:nvSpPr>
        <p:spPr>
          <a:xfrm>
            <a:off x="7111139" y="4383434"/>
            <a:ext cx="4912963" cy="1162371"/>
          </a:xfrm>
          <a:prstGeom prst="wedgeRoundRectCallout">
            <a:avLst>
              <a:gd name="adj1" fmla="val -47192"/>
              <a:gd name="adj2" fmla="val -788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297119" y="4473846"/>
            <a:ext cx="4602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 smtClean="0"/>
              <a:t>s</a:t>
            </a:r>
            <a:r>
              <a:rPr lang="en-US" altLang="zh-CN" sz="2800" dirty="0" err="1" smtClean="0"/>
              <a:t>td</a:t>
            </a:r>
            <a:r>
              <a:rPr lang="en-US" altLang="zh-CN" sz="2800" dirty="0" smtClean="0"/>
              <a:t>::forward</a:t>
            </a:r>
            <a:r>
              <a:rPr lang="zh-CN" altLang="en-US" sz="2800" dirty="0" smtClean="0"/>
              <a:t>特定条件满足时把</a:t>
            </a:r>
            <a:r>
              <a:rPr lang="zh-CN" altLang="en-US" sz="2800" dirty="0"/>
              <a:t>它的参数转换成一个右值</a:t>
            </a:r>
            <a:endParaRPr kumimoji="1" lang="zh-CN" altLang="en-US" sz="28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78" y="3084160"/>
            <a:ext cx="10329728" cy="3432189"/>
          </a:xfrm>
          <a:prstGeom prst="rect">
            <a:avLst/>
          </a:prstGeom>
        </p:spPr>
      </p:pic>
      <p:sp>
        <p:nvSpPr>
          <p:cNvPr id="18" name="幻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246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3" y="86156"/>
            <a:ext cx="6869274" cy="6492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417" y="571"/>
            <a:ext cx="6923873" cy="23127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474" y="3121094"/>
            <a:ext cx="4142296" cy="3393898"/>
          </a:xfrm>
          <a:prstGeom prst="rect">
            <a:avLst/>
          </a:prstGeom>
        </p:spPr>
      </p:pic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549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不适合使用移动场景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没有移动操作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移动构造函数、移动赋值运算符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，移动会隐式转换为拷贝</a:t>
            </a:r>
          </a:p>
          <a:p>
            <a:r>
              <a:rPr kumimoji="1" lang="zh-CN" altLang="en-US" dirty="0" smtClean="0"/>
              <a:t>移动操作不稳定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没有声明为</a:t>
            </a:r>
            <a:r>
              <a:rPr kumimoji="1" lang="en-US" altLang="zh-CN" dirty="0" err="1" smtClean="0"/>
              <a:t>noexcept</a:t>
            </a:r>
            <a:r>
              <a:rPr kumimoji="1" lang="en-US" altLang="zh-CN" dirty="0" smtClean="0"/>
              <a:t>)</a:t>
            </a:r>
          </a:p>
          <a:p>
            <a:r>
              <a:rPr kumimoji="1" lang="zh-CN" altLang="en-US" dirty="0" smtClean="0"/>
              <a:t>移动的源对象是一个左值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需要明确移动后源对象不可再次访问</a:t>
            </a:r>
            <a:r>
              <a:rPr kumimoji="1" lang="en-US" altLang="zh-CN" dirty="0" smtClean="0"/>
              <a:t>)</a:t>
            </a:r>
          </a:p>
          <a:p>
            <a:r>
              <a:rPr kumimoji="1" lang="zh-CN" altLang="en-US" dirty="0" smtClean="0"/>
              <a:t>移动操作并不是非常高效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std</a:t>
            </a:r>
            <a:r>
              <a:rPr kumimoji="1" lang="en-US" altLang="zh-CN" dirty="0" smtClean="0"/>
              <a:t>::string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SSO</a:t>
            </a:r>
            <a:r>
              <a:rPr kumimoji="1" lang="zh-CN" altLang="en-US" dirty="0" smtClean="0"/>
              <a:t>优化</a:t>
            </a:r>
          </a:p>
          <a:p>
            <a:pPr lvl="1"/>
            <a:r>
              <a:rPr kumimoji="1" lang="en-US" altLang="zh-CN" dirty="0" err="1"/>
              <a:t>s</a:t>
            </a:r>
            <a:r>
              <a:rPr kumimoji="1" lang="en-US" altLang="zh-CN" dirty="0" err="1" smtClean="0"/>
              <a:t>td</a:t>
            </a:r>
            <a:r>
              <a:rPr kumimoji="1" lang="en-US" altLang="zh-CN" dirty="0" smtClean="0"/>
              <a:t>::array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02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65008"/>
            <a:ext cx="8321083" cy="32933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533" y="3374574"/>
            <a:ext cx="7940729" cy="3480628"/>
          </a:xfrm>
          <a:prstGeom prst="rect">
            <a:avLst/>
          </a:prstGeom>
        </p:spPr>
      </p:pic>
      <p:cxnSp>
        <p:nvCxnSpPr>
          <p:cNvPr id="8" name="直线连接符 7"/>
          <p:cNvCxnSpPr/>
          <p:nvPr/>
        </p:nvCxnSpPr>
        <p:spPr>
          <a:xfrm>
            <a:off x="63500" y="3358405"/>
            <a:ext cx="12123762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标注 8"/>
          <p:cNvSpPr/>
          <p:nvPr/>
        </p:nvSpPr>
        <p:spPr>
          <a:xfrm>
            <a:off x="9066508" y="1704814"/>
            <a:ext cx="2634712" cy="991891"/>
          </a:xfrm>
          <a:prstGeom prst="wedgeRoundRectCallout">
            <a:avLst>
              <a:gd name="adj1" fmla="val -60283"/>
              <a:gd name="adj2" fmla="val -11718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856922" y="20147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移动高效</a:t>
            </a:r>
            <a:endParaRPr kumimoji="1" lang="zh-CN" altLang="en-US" dirty="0"/>
          </a:p>
        </p:txBody>
      </p:sp>
      <p:sp>
        <p:nvSpPr>
          <p:cNvPr id="12" name="圆角矩形标注 11"/>
          <p:cNvSpPr/>
          <p:nvPr/>
        </p:nvSpPr>
        <p:spPr>
          <a:xfrm>
            <a:off x="570856" y="5204848"/>
            <a:ext cx="2634712" cy="991891"/>
          </a:xfrm>
          <a:prstGeom prst="wedgeRoundRectCallout">
            <a:avLst>
              <a:gd name="adj1" fmla="val 72070"/>
              <a:gd name="adj2" fmla="val -103126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61270" y="55148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移动不高效</a:t>
            </a:r>
            <a:endParaRPr kumimoji="1" lang="zh-CN" altLang="en-US" dirty="0"/>
          </a:p>
        </p:txBody>
      </p:sp>
      <p:sp>
        <p:nvSpPr>
          <p:cNvPr id="14" name="幻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485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表达式</a:t>
            </a:r>
            <a:endParaRPr kumimoji="1" lang="en-US" altLang="zh-CN" dirty="0" smtClean="0"/>
          </a:p>
          <a:p>
            <a:pPr lvl="1"/>
            <a:r>
              <a:rPr lang="zh-CN" altLang="en-US" dirty="0" smtClean="0"/>
              <a:t>由一个或多个</a:t>
            </a:r>
            <a:r>
              <a:rPr lang="en-US" altLang="zh-CN" dirty="0" smtClean="0"/>
              <a:t> </a:t>
            </a:r>
            <a:r>
              <a:rPr lang="zh-CN" altLang="en-US" dirty="0" smtClean="0"/>
              <a:t>运算对象</a:t>
            </a:r>
            <a:r>
              <a:rPr lang="en-US" altLang="zh-CN" dirty="0" smtClean="0"/>
              <a:t> </a:t>
            </a:r>
            <a:r>
              <a:rPr lang="zh-CN" altLang="en-US" dirty="0" smtClean="0"/>
              <a:t>组成</a:t>
            </a:r>
          </a:p>
          <a:p>
            <a:pPr lvl="1"/>
            <a:r>
              <a:rPr lang="zh-CN" altLang="en-US" dirty="0" smtClean="0"/>
              <a:t>对表达式求值将得到一个结果</a:t>
            </a:r>
          </a:p>
          <a:p>
            <a:pPr marL="457200" lvl="1" indent="0">
              <a:buNone/>
            </a:pPr>
            <a:endParaRPr lang="zh-CN" altLang="en-US" dirty="0" smtClean="0"/>
          </a:p>
          <a:p>
            <a:pPr lvl="0"/>
            <a:r>
              <a:rPr kumimoji="1" lang="zh-CN" altLang="en-US" dirty="0" smtClean="0">
                <a:solidFill>
                  <a:prstClr val="black"/>
                </a:solidFill>
              </a:rPr>
              <a:t>最简单表达式举例</a:t>
            </a:r>
            <a:endParaRPr lang="en-US" altLang="zh-CN" dirty="0" smtClean="0"/>
          </a:p>
          <a:p>
            <a:pPr lvl="1"/>
            <a:r>
              <a:rPr kumimoji="1" lang="zh-CN" altLang="en-US" dirty="0" smtClean="0"/>
              <a:t>变量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函数</a:t>
            </a:r>
          </a:p>
          <a:p>
            <a:pPr lvl="1"/>
            <a:r>
              <a:rPr kumimoji="1" lang="zh-CN" altLang="en-US" dirty="0" smtClean="0"/>
              <a:t>字面值</a:t>
            </a:r>
            <a:endParaRPr kumimoji="1" lang="en-US" altLang="zh-CN" dirty="0" smtClean="0"/>
          </a:p>
          <a:p>
            <a:pPr lvl="2"/>
            <a:r>
              <a:rPr kumimoji="1" lang="en-US" altLang="zh-CN" dirty="0" smtClean="0"/>
              <a:t>1/2/3, true/false</a:t>
            </a:r>
          </a:p>
          <a:p>
            <a:pPr lvl="2"/>
            <a:r>
              <a:rPr kumimoji="1" lang="en-US" altLang="zh-CN" dirty="0" smtClean="0"/>
              <a:t>‘c’, “hello”</a:t>
            </a:r>
          </a:p>
          <a:p>
            <a:pPr lvl="2"/>
            <a:r>
              <a:rPr kumimoji="1" lang="mr-IN" altLang="zh-CN" dirty="0" smtClean="0"/>
              <a:t>……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700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5498" y="0"/>
            <a:ext cx="5997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 smtClean="0"/>
              <a:t>std</a:t>
            </a:r>
            <a:r>
              <a:rPr kumimoji="1" lang="en-US" altLang="zh-CN" sz="3200" dirty="0" smtClean="0"/>
              <a:t>::forward </a:t>
            </a:r>
            <a:r>
              <a:rPr kumimoji="1" lang="zh-CN" altLang="en-US" sz="3200" dirty="0" smtClean="0"/>
              <a:t>解决了什么问题</a:t>
            </a:r>
            <a:endParaRPr kumimoji="1"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415872" y="1361264"/>
            <a:ext cx="9627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主要功能：</a:t>
            </a:r>
            <a:r>
              <a:rPr lang="en-US" altLang="zh-CN" sz="2000" dirty="0" err="1" smtClean="0"/>
              <a:t>s</a:t>
            </a:r>
            <a:r>
              <a:rPr lang="en-US" altLang="zh-CN" dirty="0" err="1" smtClean="0"/>
              <a:t>td</a:t>
            </a:r>
            <a:r>
              <a:rPr lang="en-US" altLang="zh-CN" dirty="0"/>
              <a:t>::forward</a:t>
            </a:r>
            <a:r>
              <a:rPr lang="zh-CN" altLang="en-US" dirty="0"/>
              <a:t>特定条件满足时把它的参数转换成一个右值</a:t>
            </a:r>
            <a:endParaRPr kumimoji="1" lang="zh-CN" altLang="en-US" dirty="0"/>
          </a:p>
        </p:txBody>
      </p:sp>
      <p:sp>
        <p:nvSpPr>
          <p:cNvPr id="11" name="幻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40</a:t>
            </a:fld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15872" y="2150409"/>
            <a:ext cx="96270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问题描述：给定表达式 </a:t>
            </a:r>
            <a:r>
              <a:rPr kumimoji="1" lang="en-US" altLang="zh-CN" dirty="0" smtClean="0"/>
              <a:t>E(a1,a2,a3</a:t>
            </a:r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，在</a:t>
            </a:r>
            <a:r>
              <a:rPr kumimoji="1" lang="en-US" altLang="zh-CN" dirty="0" err="1" smtClean="0"/>
              <a:t>c++</a:t>
            </a:r>
            <a:r>
              <a:rPr kumimoji="1" lang="en-US" altLang="zh-CN" dirty="0" smtClean="0"/>
              <a:t>11</a:t>
            </a:r>
            <a:r>
              <a:rPr kumimoji="1" lang="zh-CN" altLang="en-US" dirty="0" smtClean="0"/>
              <a:t>之前我们不能实现一个与之等价的模板函数</a:t>
            </a:r>
            <a:r>
              <a:rPr kumimoji="1" lang="en-US" altLang="zh-CN" dirty="0" smtClean="0"/>
              <a:t>f(a1,2,a3</a:t>
            </a:r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，其中 </a:t>
            </a:r>
            <a:r>
              <a:rPr kumimoji="1" lang="en-US" altLang="zh-CN" dirty="0" smtClean="0"/>
              <a:t>a1,a2,a3</a:t>
            </a:r>
            <a:r>
              <a:rPr kumimoji="1" lang="zh-CN" altLang="en-US" dirty="0" smtClean="0"/>
              <a:t> 等为模板参数</a:t>
            </a:r>
          </a:p>
          <a:p>
            <a:pPr marL="285750" indent="-285750">
              <a:buFont typeface="Arial" charset="0"/>
              <a:buChar char="•"/>
            </a:pPr>
            <a:endParaRPr kumimoji="1" lang="zh-CN" alt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 smtClean="0"/>
              <a:t>f </a:t>
            </a:r>
            <a:r>
              <a:rPr kumimoji="1" lang="zh-CN" altLang="en-US" dirty="0" smtClean="0"/>
              <a:t>需要将任意种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类型的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参数组合传递给</a:t>
            </a:r>
            <a:r>
              <a:rPr kumimoji="1" lang="en-US" altLang="zh-CN" dirty="0" smtClean="0"/>
              <a:t>E</a:t>
            </a:r>
          </a:p>
          <a:p>
            <a:pPr marL="1200150" lvl="2" indent="-285750">
              <a:buFont typeface="Arial" charset="0"/>
              <a:buChar char="•"/>
            </a:pPr>
            <a:r>
              <a:rPr kumimoji="1" lang="zh-CN" altLang="en-US" dirty="0" smtClean="0"/>
              <a:t>将右值绑定到引用</a:t>
            </a:r>
          </a:p>
          <a:p>
            <a:pPr marL="1200150" lvl="2" indent="-285750">
              <a:buFont typeface="Arial" charset="0"/>
              <a:buChar char="•"/>
            </a:pPr>
            <a:r>
              <a:rPr kumimoji="1" lang="zh-CN" altLang="en-US" dirty="0" smtClean="0"/>
              <a:t>多种类型的组合</a:t>
            </a:r>
            <a:endParaRPr kumimoji="1" lang="en-US" altLang="zh-CN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/>
              <a:t>f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需要将 </a:t>
            </a:r>
            <a:r>
              <a:rPr kumimoji="1" lang="en-US" altLang="zh-CN" dirty="0" smtClean="0"/>
              <a:t>E</a:t>
            </a:r>
            <a:r>
              <a:rPr kumimoji="1" lang="zh-CN" altLang="en-US" dirty="0" smtClean="0"/>
              <a:t> 的结果返回</a:t>
            </a:r>
          </a:p>
          <a:p>
            <a:r>
              <a:rPr kumimoji="1" lang="zh-CN" alt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5543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5498" y="0"/>
            <a:ext cx="5997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 smtClean="0"/>
              <a:t>std</a:t>
            </a:r>
            <a:r>
              <a:rPr kumimoji="1" lang="en-US" altLang="zh-CN" sz="3200" dirty="0" smtClean="0"/>
              <a:t>::forward </a:t>
            </a:r>
            <a:r>
              <a:rPr kumimoji="1" lang="zh-CN" altLang="en-US" sz="3200" dirty="0" smtClean="0"/>
              <a:t>解决了什么问题</a:t>
            </a:r>
            <a:endParaRPr kumimoji="1"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415872" y="1128792"/>
            <a:ext cx="9627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主要功能：</a:t>
            </a:r>
            <a:r>
              <a:rPr lang="en-US" altLang="zh-CN" sz="2000" dirty="0" err="1" smtClean="0"/>
              <a:t>s</a:t>
            </a:r>
            <a:r>
              <a:rPr lang="en-US" altLang="zh-CN" dirty="0" err="1" smtClean="0"/>
              <a:t>td</a:t>
            </a:r>
            <a:r>
              <a:rPr lang="en-US" altLang="zh-CN" dirty="0"/>
              <a:t>::forward</a:t>
            </a:r>
            <a:r>
              <a:rPr lang="zh-CN" altLang="en-US" dirty="0"/>
              <a:t>特定条件满足时把它的参数转换成一个右值</a:t>
            </a:r>
            <a:endParaRPr kumimoji="1" lang="zh-CN" altLang="en-US" dirty="0"/>
          </a:p>
        </p:txBody>
      </p:sp>
      <p:sp>
        <p:nvSpPr>
          <p:cNvPr id="11" name="幻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41</a:t>
            </a:fld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15872" y="1948929"/>
            <a:ext cx="96270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问题描述：给定表达式 </a:t>
            </a:r>
            <a:r>
              <a:rPr kumimoji="1" lang="en-US" altLang="zh-CN" dirty="0" smtClean="0"/>
              <a:t>E(a1,a2,a3</a:t>
            </a:r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，在</a:t>
            </a:r>
            <a:r>
              <a:rPr kumimoji="1" lang="en-US" altLang="zh-CN" dirty="0" err="1" smtClean="0"/>
              <a:t>c++</a:t>
            </a:r>
            <a:r>
              <a:rPr kumimoji="1" lang="en-US" altLang="zh-CN" dirty="0" smtClean="0"/>
              <a:t>11</a:t>
            </a:r>
            <a:r>
              <a:rPr kumimoji="1" lang="zh-CN" altLang="en-US" dirty="0" smtClean="0"/>
              <a:t>之前我们不能实现一个与之等价的模板函数</a:t>
            </a:r>
            <a:r>
              <a:rPr kumimoji="1" lang="en-US" altLang="zh-CN" dirty="0" smtClean="0"/>
              <a:t>f(a1,2,a3</a:t>
            </a:r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，其中 </a:t>
            </a:r>
            <a:r>
              <a:rPr kumimoji="1" lang="en-US" altLang="zh-CN" dirty="0" smtClean="0"/>
              <a:t>a1,a2,a3</a:t>
            </a:r>
            <a:r>
              <a:rPr kumimoji="1" lang="zh-CN" altLang="en-US" dirty="0" smtClean="0"/>
              <a:t> 等为模板参数</a:t>
            </a:r>
          </a:p>
          <a:p>
            <a:pPr marL="285750" indent="-285750">
              <a:buFont typeface="Arial" charset="0"/>
              <a:buChar char="•"/>
            </a:pPr>
            <a:endParaRPr kumimoji="1" lang="zh-CN" alt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 smtClean="0"/>
              <a:t>f </a:t>
            </a:r>
            <a:r>
              <a:rPr kumimoji="1" lang="zh-CN" altLang="en-US" dirty="0" smtClean="0"/>
              <a:t>需要将任意种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类型的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参数组合传递给</a:t>
            </a:r>
            <a:r>
              <a:rPr kumimoji="1" lang="en-US" altLang="zh-CN" dirty="0" smtClean="0"/>
              <a:t>E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/>
              <a:t>f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需要将 </a:t>
            </a:r>
            <a:r>
              <a:rPr kumimoji="1" lang="en-US" altLang="zh-CN" dirty="0" smtClean="0"/>
              <a:t>E</a:t>
            </a:r>
            <a:r>
              <a:rPr kumimoji="1" lang="zh-CN" altLang="en-US" dirty="0" smtClean="0"/>
              <a:t> 的结果返回</a:t>
            </a:r>
          </a:p>
          <a:p>
            <a:r>
              <a:rPr kumimoji="1" lang="zh-CN" altLang="en-US" dirty="0"/>
              <a:t>	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9300"/>
            <a:ext cx="6337300" cy="3568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0"/>
            <a:ext cx="80518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6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5498" y="0"/>
            <a:ext cx="5997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 smtClean="0"/>
              <a:t>std</a:t>
            </a:r>
            <a:r>
              <a:rPr kumimoji="1" lang="en-US" altLang="zh-CN" sz="3200" dirty="0" smtClean="0"/>
              <a:t>::forward </a:t>
            </a:r>
            <a:r>
              <a:rPr kumimoji="1" lang="zh-CN" altLang="en-US" sz="3200" dirty="0" smtClean="0"/>
              <a:t>解决了什么问题</a:t>
            </a:r>
            <a:endParaRPr kumimoji="1"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415872" y="1128792"/>
            <a:ext cx="9627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主要功能：</a:t>
            </a:r>
            <a:r>
              <a:rPr lang="en-US" altLang="zh-CN" sz="2000" dirty="0" err="1" smtClean="0"/>
              <a:t>s</a:t>
            </a:r>
            <a:r>
              <a:rPr lang="en-US" altLang="zh-CN" dirty="0" err="1" smtClean="0"/>
              <a:t>td</a:t>
            </a:r>
            <a:r>
              <a:rPr lang="en-US" altLang="zh-CN" dirty="0"/>
              <a:t>::forward</a:t>
            </a:r>
            <a:r>
              <a:rPr lang="zh-CN" altLang="en-US" dirty="0"/>
              <a:t>特定条件满足时把它的参数转换成一个右值</a:t>
            </a:r>
            <a:endParaRPr kumimoji="1" lang="zh-CN" altLang="en-US" dirty="0"/>
          </a:p>
        </p:txBody>
      </p:sp>
      <p:sp>
        <p:nvSpPr>
          <p:cNvPr id="11" name="幻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42</a:t>
            </a:fld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15872" y="1948929"/>
            <a:ext cx="96270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问题描述：给定表达式 </a:t>
            </a:r>
            <a:r>
              <a:rPr kumimoji="1" lang="en-US" altLang="zh-CN" dirty="0" smtClean="0"/>
              <a:t>E(a1,a2,a3</a:t>
            </a:r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，在</a:t>
            </a:r>
            <a:r>
              <a:rPr kumimoji="1" lang="en-US" altLang="zh-CN" dirty="0" err="1" smtClean="0"/>
              <a:t>c++</a:t>
            </a:r>
            <a:r>
              <a:rPr kumimoji="1" lang="en-US" altLang="zh-CN" dirty="0" smtClean="0"/>
              <a:t>11</a:t>
            </a:r>
            <a:r>
              <a:rPr kumimoji="1" lang="zh-CN" altLang="en-US" dirty="0" smtClean="0"/>
              <a:t>之前我们不能实现一个与之等价的模板函数</a:t>
            </a:r>
            <a:r>
              <a:rPr kumimoji="1" lang="en-US" altLang="zh-CN" dirty="0" smtClean="0"/>
              <a:t>f(a1,2,a3</a:t>
            </a:r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，其中 </a:t>
            </a:r>
            <a:r>
              <a:rPr kumimoji="1" lang="en-US" altLang="zh-CN" dirty="0" smtClean="0"/>
              <a:t>a1,a2,a3</a:t>
            </a:r>
            <a:r>
              <a:rPr kumimoji="1" lang="zh-CN" altLang="en-US" dirty="0" smtClean="0"/>
              <a:t> 等为模板参数</a:t>
            </a:r>
          </a:p>
          <a:p>
            <a:pPr marL="285750" indent="-285750">
              <a:buFont typeface="Arial" charset="0"/>
              <a:buChar char="•"/>
            </a:pPr>
            <a:endParaRPr kumimoji="1" lang="zh-CN" alt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 smtClean="0"/>
              <a:t>f </a:t>
            </a:r>
            <a:r>
              <a:rPr kumimoji="1" lang="zh-CN" altLang="en-US" dirty="0" smtClean="0"/>
              <a:t>需要将任意种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类型的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参数组合传递给</a:t>
            </a:r>
            <a:r>
              <a:rPr kumimoji="1" lang="en-US" altLang="zh-CN" dirty="0" smtClean="0"/>
              <a:t>E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/>
              <a:t>f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需要将 </a:t>
            </a:r>
            <a:r>
              <a:rPr kumimoji="1" lang="en-US" altLang="zh-CN" dirty="0" smtClean="0"/>
              <a:t>E</a:t>
            </a:r>
            <a:r>
              <a:rPr kumimoji="1" lang="zh-CN" altLang="en-US" dirty="0" smtClean="0"/>
              <a:t> 的结果返回</a:t>
            </a:r>
          </a:p>
          <a:p>
            <a:r>
              <a:rPr kumimoji="1" lang="zh-CN" altLang="en-US" dirty="0"/>
              <a:t>	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227" y="1195005"/>
            <a:ext cx="46736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5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5498" y="0"/>
            <a:ext cx="5997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 smtClean="0"/>
              <a:t>std</a:t>
            </a:r>
            <a:r>
              <a:rPr kumimoji="1" lang="en-US" altLang="zh-CN" sz="3200" dirty="0" smtClean="0"/>
              <a:t>::forward </a:t>
            </a:r>
            <a:r>
              <a:rPr kumimoji="1" lang="zh-CN" altLang="en-US" sz="3200" dirty="0" smtClean="0"/>
              <a:t>解决了什么问题</a:t>
            </a:r>
            <a:endParaRPr kumimoji="1"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415872" y="1128792"/>
            <a:ext cx="9627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主要功能：</a:t>
            </a:r>
            <a:r>
              <a:rPr lang="en-US" altLang="zh-CN" sz="2000" dirty="0" err="1" smtClean="0"/>
              <a:t>s</a:t>
            </a:r>
            <a:r>
              <a:rPr lang="en-US" altLang="zh-CN" dirty="0" err="1" smtClean="0"/>
              <a:t>td</a:t>
            </a:r>
            <a:r>
              <a:rPr lang="en-US" altLang="zh-CN" dirty="0"/>
              <a:t>::forward</a:t>
            </a:r>
            <a:r>
              <a:rPr lang="zh-CN" altLang="en-US" dirty="0"/>
              <a:t>特定条件满足时把它的参数转换成一个右值</a:t>
            </a:r>
            <a:endParaRPr kumimoji="1" lang="zh-CN" altLang="en-US" dirty="0"/>
          </a:p>
        </p:txBody>
      </p:sp>
      <p:sp>
        <p:nvSpPr>
          <p:cNvPr id="11" name="幻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43</a:t>
            </a:fld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15872" y="1948929"/>
            <a:ext cx="96270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问题描述：给定表达式 </a:t>
            </a:r>
            <a:r>
              <a:rPr kumimoji="1" lang="en-US" altLang="zh-CN" dirty="0" smtClean="0"/>
              <a:t>E(a1,a2,a3</a:t>
            </a:r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，在</a:t>
            </a:r>
            <a:r>
              <a:rPr kumimoji="1" lang="en-US" altLang="zh-CN" dirty="0" err="1" smtClean="0"/>
              <a:t>c++</a:t>
            </a:r>
            <a:r>
              <a:rPr kumimoji="1" lang="en-US" altLang="zh-CN" dirty="0" smtClean="0"/>
              <a:t>11</a:t>
            </a:r>
            <a:r>
              <a:rPr kumimoji="1" lang="zh-CN" altLang="en-US" dirty="0" smtClean="0"/>
              <a:t>之前我们不能实现一个与之等价的模板函数</a:t>
            </a:r>
            <a:r>
              <a:rPr kumimoji="1" lang="en-US" altLang="zh-CN" dirty="0" smtClean="0"/>
              <a:t>f(a1,2,a3</a:t>
            </a:r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，其中 </a:t>
            </a:r>
            <a:r>
              <a:rPr kumimoji="1" lang="en-US" altLang="zh-CN" dirty="0" smtClean="0"/>
              <a:t>a1,a2,a3</a:t>
            </a:r>
            <a:r>
              <a:rPr kumimoji="1" lang="zh-CN" altLang="en-US" dirty="0" smtClean="0"/>
              <a:t> 等为模板参数</a:t>
            </a:r>
          </a:p>
          <a:p>
            <a:pPr marL="285750" indent="-285750">
              <a:buFont typeface="Arial" charset="0"/>
              <a:buChar char="•"/>
            </a:pPr>
            <a:endParaRPr kumimoji="1" lang="zh-CN" alt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 smtClean="0"/>
              <a:t>f </a:t>
            </a:r>
            <a:r>
              <a:rPr kumimoji="1" lang="zh-CN" altLang="en-US" dirty="0" smtClean="0"/>
              <a:t>需要将任意种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类型的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参数组合传递给</a:t>
            </a:r>
            <a:r>
              <a:rPr kumimoji="1" lang="en-US" altLang="zh-CN" dirty="0" smtClean="0"/>
              <a:t>E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/>
              <a:t>f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需要将 </a:t>
            </a:r>
            <a:r>
              <a:rPr kumimoji="1" lang="en-US" altLang="zh-CN" dirty="0" smtClean="0"/>
              <a:t>E</a:t>
            </a:r>
            <a:r>
              <a:rPr kumimoji="1" lang="zh-CN" altLang="en-US" dirty="0" smtClean="0"/>
              <a:t> 的结果返回</a:t>
            </a:r>
          </a:p>
          <a:p>
            <a:r>
              <a:rPr kumimoji="1" lang="zh-CN" altLang="en-US" dirty="0"/>
              <a:t>	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09" y="1948929"/>
            <a:ext cx="7200900" cy="2413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3703255"/>
            <a:ext cx="2514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3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5" y="612073"/>
            <a:ext cx="7743747" cy="18211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214" y="2905826"/>
            <a:ext cx="8886454" cy="15111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499" y="0"/>
            <a:ext cx="4215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 smtClean="0"/>
              <a:t>std</a:t>
            </a:r>
            <a:r>
              <a:rPr kumimoji="1" lang="en-US" altLang="zh-CN" sz="3200" dirty="0" smtClean="0"/>
              <a:t>::forward </a:t>
            </a:r>
            <a:r>
              <a:rPr kumimoji="1" lang="zh-CN" altLang="en-US" sz="3200" dirty="0" smtClean="0"/>
              <a:t>典型实现</a:t>
            </a:r>
            <a:endParaRPr kumimoji="1"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1934706" y="2446146"/>
            <a:ext cx="319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传入左值，</a:t>
            </a:r>
            <a:r>
              <a:rPr kumimoji="1" lang="en-US" altLang="zh-CN" dirty="0" smtClean="0"/>
              <a:t>type</a:t>
            </a:r>
            <a:r>
              <a:rPr kumimoji="1" lang="zh-CN" altLang="en-US" dirty="0" smtClean="0"/>
              <a:t>为 </a:t>
            </a:r>
            <a:r>
              <a:rPr kumimoji="1" lang="en-US" altLang="zh-CN" dirty="0" err="1" smtClean="0"/>
              <a:t>int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785" y="4927169"/>
            <a:ext cx="5275464" cy="159761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04123" y="4442843"/>
            <a:ext cx="319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引用折叠</a:t>
            </a:r>
            <a:endParaRPr kumimoji="1" lang="zh-CN" altLang="en-US" dirty="0"/>
          </a:p>
        </p:txBody>
      </p:sp>
      <p:sp>
        <p:nvSpPr>
          <p:cNvPr id="11" name="幻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446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5" y="565578"/>
            <a:ext cx="7743747" cy="182115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81200" y="2554633"/>
            <a:ext cx="319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传入右值，</a:t>
            </a:r>
            <a:r>
              <a:rPr kumimoji="1" lang="en-US" altLang="zh-CN" dirty="0" smtClean="0"/>
              <a:t>type</a:t>
            </a:r>
            <a:r>
              <a:rPr kumimoji="1" lang="zh-CN" altLang="en-US" dirty="0" smtClean="0"/>
              <a:t>为 </a:t>
            </a:r>
            <a:r>
              <a:rPr kumimoji="1" lang="en-US" altLang="zh-CN" dirty="0" err="1" smtClean="0"/>
              <a:t>int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213" y="2989875"/>
            <a:ext cx="5398471" cy="16717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499" y="0"/>
            <a:ext cx="4215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 smtClean="0"/>
              <a:t>std</a:t>
            </a:r>
            <a:r>
              <a:rPr kumimoji="1" lang="en-US" altLang="zh-CN" sz="3200" dirty="0" smtClean="0"/>
              <a:t>::forward </a:t>
            </a:r>
            <a:r>
              <a:rPr kumimoji="1" lang="zh-CN" altLang="en-US" sz="3200" dirty="0" smtClean="0"/>
              <a:t>典型实现</a:t>
            </a:r>
            <a:endParaRPr kumimoji="1" lang="zh-CN" altLang="en-US" sz="3200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207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</a:t>
            </a:r>
            <a:r>
              <a:rPr kumimoji="1" lang="en-US" altLang="zh-CN" dirty="0" err="1" smtClean="0"/>
              <a:t>td</a:t>
            </a:r>
            <a:r>
              <a:rPr kumimoji="1" lang="en-US" altLang="zh-CN" dirty="0" smtClean="0"/>
              <a:t>::move &amp; </a:t>
            </a:r>
            <a:r>
              <a:rPr kumimoji="1" lang="en-US" altLang="zh-CN" dirty="0" err="1" smtClean="0"/>
              <a:t>std</a:t>
            </a:r>
            <a:r>
              <a:rPr kumimoji="1" lang="en-US" altLang="zh-CN" dirty="0" smtClean="0"/>
              <a:t>::forward</a:t>
            </a:r>
            <a:endParaRPr kumimoji="1" lang="zh-CN" altLang="en-US" dirty="0"/>
          </a:p>
        </p:txBody>
      </p:sp>
      <p:sp>
        <p:nvSpPr>
          <p:cNvPr id="5" name="矩形标注 4"/>
          <p:cNvSpPr/>
          <p:nvPr/>
        </p:nvSpPr>
        <p:spPr>
          <a:xfrm>
            <a:off x="511444" y="1952786"/>
            <a:ext cx="2061275" cy="945397"/>
          </a:xfrm>
          <a:prstGeom prst="wedgeRectCallout">
            <a:avLst>
              <a:gd name="adj1" fmla="val 101723"/>
              <a:gd name="adj2" fmla="val 1100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6725" y="2092273"/>
            <a:ext cx="1827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/>
              <a:t>s</a:t>
            </a:r>
            <a:r>
              <a:rPr kumimoji="1" lang="en-US" altLang="zh-CN" sz="3200" dirty="0" err="1" smtClean="0"/>
              <a:t>td</a:t>
            </a:r>
            <a:r>
              <a:rPr kumimoji="1" lang="en-US" altLang="zh-CN" sz="3200" dirty="0" smtClean="0"/>
              <a:t>::move</a:t>
            </a:r>
            <a:endParaRPr kumimoji="1" lang="zh-CN" altLang="en-US" sz="3200" dirty="0"/>
          </a:p>
        </p:txBody>
      </p:sp>
      <p:sp>
        <p:nvSpPr>
          <p:cNvPr id="7" name="矩形标注 6"/>
          <p:cNvSpPr/>
          <p:nvPr/>
        </p:nvSpPr>
        <p:spPr>
          <a:xfrm>
            <a:off x="511444" y="5266841"/>
            <a:ext cx="2169762" cy="945397"/>
          </a:xfrm>
          <a:prstGeom prst="wedgeRectCallout">
            <a:avLst>
              <a:gd name="adj1" fmla="val 97212"/>
              <a:gd name="adj2" fmla="val -11127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10153" y="5437326"/>
            <a:ext cx="2310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err="1"/>
              <a:t>s</a:t>
            </a:r>
            <a:r>
              <a:rPr kumimoji="1" lang="en-US" altLang="zh-CN" sz="3200" dirty="0" err="1" smtClean="0"/>
              <a:t>td</a:t>
            </a:r>
            <a:r>
              <a:rPr kumimoji="1" lang="en-US" altLang="zh-CN" sz="3200" dirty="0" smtClean="0"/>
              <a:t>::forward</a:t>
            </a:r>
            <a:endParaRPr kumimoji="1" lang="zh-CN" altLang="en-US" sz="3200" dirty="0"/>
          </a:p>
        </p:txBody>
      </p:sp>
      <p:sp>
        <p:nvSpPr>
          <p:cNvPr id="9" name="圆角矩形标注 8"/>
          <p:cNvSpPr/>
          <p:nvPr/>
        </p:nvSpPr>
        <p:spPr>
          <a:xfrm>
            <a:off x="7129220" y="1797800"/>
            <a:ext cx="4912963" cy="1162371"/>
          </a:xfrm>
          <a:prstGeom prst="wedgeRoundRectCallout">
            <a:avLst>
              <a:gd name="adj1" fmla="val -47507"/>
              <a:gd name="adj2" fmla="val 865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315200" y="1888212"/>
            <a:ext cx="4602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 smtClean="0"/>
              <a:t>s</a:t>
            </a:r>
            <a:r>
              <a:rPr lang="en-US" altLang="zh-CN" sz="2800" dirty="0" err="1" smtClean="0"/>
              <a:t>td</a:t>
            </a:r>
            <a:r>
              <a:rPr lang="en-US" altLang="zh-CN" sz="2800" dirty="0"/>
              <a:t>::move</a:t>
            </a:r>
            <a:r>
              <a:rPr lang="zh-CN" altLang="en-US" sz="2800" dirty="0"/>
              <a:t>无条件地把它的参数转换成一个右值</a:t>
            </a:r>
            <a:endParaRPr kumimoji="1"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3874573" y="3285640"/>
            <a:ext cx="3254647" cy="796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583624" y="3388964"/>
            <a:ext cx="1724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/>
              <a:t>执行</a:t>
            </a:r>
            <a:r>
              <a:rPr kumimoji="1" lang="en-US" altLang="zh-CN" sz="3200" dirty="0" smtClean="0"/>
              <a:t>cast</a:t>
            </a:r>
            <a:endParaRPr kumimoji="1" lang="zh-CN" altLang="en-US" sz="3200" dirty="0"/>
          </a:p>
        </p:txBody>
      </p:sp>
      <p:sp>
        <p:nvSpPr>
          <p:cNvPr id="14" name="圆角矩形标注 13"/>
          <p:cNvSpPr/>
          <p:nvPr/>
        </p:nvSpPr>
        <p:spPr>
          <a:xfrm>
            <a:off x="7111139" y="5189347"/>
            <a:ext cx="4912963" cy="1162371"/>
          </a:xfrm>
          <a:prstGeom prst="wedgeRoundRectCallout">
            <a:avLst>
              <a:gd name="adj1" fmla="val -47192"/>
              <a:gd name="adj2" fmla="val -7883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297119" y="5279759"/>
            <a:ext cx="4602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 smtClean="0"/>
              <a:t>s</a:t>
            </a:r>
            <a:r>
              <a:rPr lang="en-US" altLang="zh-CN" sz="2800" dirty="0" err="1" smtClean="0"/>
              <a:t>td</a:t>
            </a:r>
            <a:r>
              <a:rPr lang="en-US" altLang="zh-CN" sz="2800" dirty="0" smtClean="0"/>
              <a:t>::forward</a:t>
            </a:r>
            <a:r>
              <a:rPr lang="zh-CN" altLang="en-US" sz="2800" dirty="0" smtClean="0"/>
              <a:t>特定条件满足时把</a:t>
            </a:r>
            <a:r>
              <a:rPr lang="zh-CN" altLang="en-US" sz="2800" dirty="0"/>
              <a:t>它的参数转换成一个右值</a:t>
            </a:r>
            <a:endParaRPr kumimoji="1" lang="zh-CN" altLang="en-US" sz="28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78" y="595066"/>
            <a:ext cx="10329728" cy="4570528"/>
          </a:xfrm>
          <a:prstGeom prst="rect">
            <a:avLst/>
          </a:prstGeom>
        </p:spPr>
      </p:pic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792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不适合使用完美转发场景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Universal</a:t>
            </a:r>
            <a:r>
              <a:rPr kumimoji="1" lang="zh-CN" altLang="en-US" dirty="0" smtClean="0"/>
              <a:t>引用 无法进行有效的类型推导</a:t>
            </a:r>
          </a:p>
          <a:p>
            <a:pPr lvl="1"/>
            <a:r>
              <a:rPr kumimoji="1" lang="en-US" altLang="zh-CN" dirty="0"/>
              <a:t>t</a:t>
            </a:r>
            <a:r>
              <a:rPr kumimoji="1" lang="en-US" altLang="zh-CN" dirty="0" smtClean="0"/>
              <a:t>emplate</a:t>
            </a:r>
            <a:r>
              <a:rPr kumimoji="1" lang="zh-CN" altLang="en-US" dirty="0" smtClean="0"/>
              <a:t>无法推导实参如</a:t>
            </a:r>
            <a:r>
              <a:rPr kumimoji="1" lang="en-US" altLang="zh-CN" dirty="0" smtClean="0"/>
              <a:t>{1,2,3}</a:t>
            </a:r>
            <a:r>
              <a:rPr kumimoji="1" lang="zh-CN" altLang="en-US" dirty="0" smtClean="0"/>
              <a:t>的类型，</a:t>
            </a:r>
            <a:r>
              <a:rPr kumimoji="1" lang="en-US" altLang="zh-CN" dirty="0" smtClean="0"/>
              <a:t>auto</a:t>
            </a:r>
            <a:r>
              <a:rPr kumimoji="1" lang="zh-CN" altLang="en-US" dirty="0" smtClean="0"/>
              <a:t>则可推导为初始化列表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例如当传入参数为类内定义的</a:t>
            </a:r>
            <a:r>
              <a:rPr kumimoji="1" lang="en-US" altLang="zh-CN" dirty="0" smtClean="0"/>
              <a:t>static </a:t>
            </a:r>
            <a:r>
              <a:rPr kumimoji="1" lang="en-US" altLang="zh-CN" dirty="0" err="1" smtClean="0"/>
              <a:t>const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int</a:t>
            </a:r>
            <a:r>
              <a:rPr kumimoji="1" lang="zh-CN" altLang="en-US" dirty="0" smtClean="0"/>
              <a:t>类型时，编译期会将该变量替换为值，在链接阶段将报变量未定义错误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可能</a:t>
            </a:r>
            <a:r>
              <a:rPr kumimoji="1" lang="en-US" altLang="zh-CN" dirty="0" smtClean="0"/>
              <a:t>)</a:t>
            </a:r>
          </a:p>
          <a:p>
            <a:pPr lvl="1"/>
            <a:r>
              <a:rPr kumimoji="1" lang="zh-CN" altLang="en-US" dirty="0" smtClean="0"/>
              <a:t>多个重载函数，无法推断函数名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指针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是哪个重载函数</a:t>
            </a:r>
            <a:endParaRPr kumimoji="1" lang="en-US" altLang="zh-CN" dirty="0" smtClean="0"/>
          </a:p>
          <a:p>
            <a:pPr lvl="1"/>
            <a:endParaRPr kumimoji="1" lang="zh-CN" altLang="en-US" dirty="0" smtClean="0"/>
          </a:p>
          <a:p>
            <a:r>
              <a:rPr kumimoji="1" lang="zh-CN" altLang="en-US" dirty="0" smtClean="0"/>
              <a:t>推导的类型是错误的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0/NULL</a:t>
            </a:r>
            <a:r>
              <a:rPr kumimoji="1" lang="zh-CN" altLang="en-US" dirty="0" smtClean="0"/>
              <a:t>用作空指针时，将其推导为</a:t>
            </a:r>
            <a:r>
              <a:rPr kumimoji="1" lang="en-US" altLang="zh-CN" dirty="0" err="1" smtClean="0"/>
              <a:t>int</a:t>
            </a:r>
            <a:r>
              <a:rPr kumimoji="1" lang="zh-CN" altLang="en-US" dirty="0" smtClean="0"/>
              <a:t>类型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 smtClean="0"/>
          </a:p>
          <a:p>
            <a:r>
              <a:rPr kumimoji="1" lang="zh-CN" altLang="en-US" dirty="0" smtClean="0"/>
              <a:t>引用无法指向传递过来的参数</a:t>
            </a:r>
          </a:p>
          <a:p>
            <a:pPr lvl="1"/>
            <a:r>
              <a:rPr kumimoji="1" lang="zh-CN" altLang="en-US" dirty="0" smtClean="0"/>
              <a:t>位域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33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系统环境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CentOS</a:t>
            </a:r>
            <a:r>
              <a:rPr kumimoji="1" lang="en-US" altLang="zh-CN" dirty="0" smtClean="0"/>
              <a:t> Linux release 7.2.1511 (Core)</a:t>
            </a:r>
            <a:endParaRPr kumimoji="1" lang="zh-CN" altLang="en-US" dirty="0" smtClean="0"/>
          </a:p>
          <a:p>
            <a:r>
              <a:rPr kumimoji="1" lang="it-IT" altLang="zh-CN" dirty="0" err="1" smtClean="0"/>
              <a:t>gcc</a:t>
            </a:r>
            <a:r>
              <a:rPr kumimoji="1" lang="it-IT" altLang="zh-CN" dirty="0" smtClean="0"/>
              <a:t> </a:t>
            </a:r>
            <a:r>
              <a:rPr kumimoji="1" lang="zh-CN" altLang="it-IT" dirty="0" smtClean="0"/>
              <a:t>版本 </a:t>
            </a:r>
            <a:r>
              <a:rPr kumimoji="1" lang="it-IT" altLang="zh-CN" dirty="0" smtClean="0"/>
              <a:t>4.8.5 20150623 (</a:t>
            </a:r>
            <a:r>
              <a:rPr kumimoji="1" lang="it-IT" altLang="zh-CN" dirty="0" err="1" smtClean="0"/>
              <a:t>Red</a:t>
            </a:r>
            <a:r>
              <a:rPr kumimoji="1" lang="it-IT" altLang="zh-CN" dirty="0" smtClean="0"/>
              <a:t> </a:t>
            </a:r>
            <a:r>
              <a:rPr kumimoji="1" lang="it-IT" altLang="zh-CN" dirty="0" err="1" smtClean="0"/>
              <a:t>Hat</a:t>
            </a:r>
            <a:r>
              <a:rPr kumimoji="1" lang="it-IT" altLang="zh-CN" dirty="0" smtClean="0"/>
              <a:t> 4.8.5-4) (GCC)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172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表达式分类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按表达式结果的分类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类型</a:t>
            </a:r>
            <a:r>
              <a:rPr kumimoji="1" lang="en-US" altLang="zh-CN" dirty="0" smtClean="0"/>
              <a:t>(type)</a:t>
            </a:r>
          </a:p>
          <a:p>
            <a:pPr lvl="2"/>
            <a:r>
              <a:rPr kumimoji="1" lang="zh-CN" altLang="en-US" dirty="0" smtClean="0"/>
              <a:t>引用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非引用</a:t>
            </a:r>
          </a:p>
          <a:p>
            <a:pPr lvl="2"/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值分类</a:t>
            </a:r>
            <a:r>
              <a:rPr kumimoji="1" lang="en-US" altLang="zh-CN" dirty="0" smtClean="0"/>
              <a:t>(value)</a:t>
            </a:r>
          </a:p>
          <a:p>
            <a:pPr lvl="2"/>
            <a:r>
              <a:rPr kumimoji="1" lang="zh-CN" altLang="en-US" dirty="0" smtClean="0"/>
              <a:t>左值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lvalue</a:t>
            </a:r>
            <a:r>
              <a:rPr kumimoji="1" lang="en-US" altLang="zh-CN" dirty="0" smtClean="0"/>
              <a:t>)</a:t>
            </a:r>
          </a:p>
          <a:p>
            <a:pPr lvl="2"/>
            <a:r>
              <a:rPr kumimoji="1" lang="zh-CN" altLang="en-US" dirty="0" smtClean="0"/>
              <a:t>纯右值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prvalue</a:t>
            </a:r>
            <a:r>
              <a:rPr kumimoji="1" lang="en-US" altLang="zh-CN" dirty="0" smtClean="0"/>
              <a:t>)</a:t>
            </a:r>
          </a:p>
          <a:p>
            <a:pPr lvl="2"/>
            <a:r>
              <a:rPr kumimoji="1" lang="zh-CN" altLang="en-US" dirty="0" smtClean="0"/>
              <a:t>将亡值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xvalue</a:t>
            </a:r>
            <a:r>
              <a:rPr kumimoji="1" lang="en-US" altLang="zh-CN" dirty="0" smtClean="0"/>
              <a:t>)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66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左值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左值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返回左值结果的表达式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pPr lvl="1"/>
            <a:r>
              <a:rPr lang="zh-CN" altLang="en-US" dirty="0"/>
              <a:t>能够用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取</a:t>
            </a:r>
            <a:r>
              <a:rPr lang="zh-CN" altLang="en-US" dirty="0"/>
              <a:t>地址的</a:t>
            </a:r>
            <a:r>
              <a:rPr lang="zh-CN" altLang="en-US" dirty="0" smtClean="0"/>
              <a:t>表达式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0"/>
            <a:r>
              <a:rPr kumimoji="1" lang="zh-CN" altLang="en-US" dirty="0">
                <a:solidFill>
                  <a:prstClr val="black"/>
                </a:solidFill>
              </a:rPr>
              <a:t>左</a:t>
            </a:r>
            <a:r>
              <a:rPr kumimoji="1" lang="zh-CN" altLang="en-US" dirty="0" smtClean="0">
                <a:solidFill>
                  <a:prstClr val="black"/>
                </a:solidFill>
              </a:rPr>
              <a:t>值举例</a:t>
            </a:r>
          </a:p>
          <a:p>
            <a:pPr lvl="1"/>
            <a:r>
              <a:rPr kumimoji="1" lang="zh-CN" altLang="en-US" dirty="0" smtClean="0">
                <a:solidFill>
                  <a:prstClr val="black"/>
                </a:solidFill>
              </a:rPr>
              <a:t>函数</a:t>
            </a:r>
            <a:r>
              <a:rPr kumimoji="1" lang="en-US" altLang="zh-CN" dirty="0" smtClean="0">
                <a:solidFill>
                  <a:prstClr val="black"/>
                </a:solidFill>
              </a:rPr>
              <a:t>/</a:t>
            </a:r>
            <a:r>
              <a:rPr kumimoji="1" lang="zh-CN" altLang="en-US" dirty="0" smtClean="0">
                <a:solidFill>
                  <a:prstClr val="black"/>
                </a:solidFill>
              </a:rPr>
              <a:t>变量</a:t>
            </a:r>
          </a:p>
          <a:p>
            <a:pPr lvl="1"/>
            <a:r>
              <a:rPr lang="zh-CN" altLang="en-US" dirty="0"/>
              <a:t>返回</a:t>
            </a:r>
            <a:r>
              <a:rPr lang="zh-CN" altLang="en-US" b="1" dirty="0"/>
              <a:t>左值</a:t>
            </a:r>
            <a:r>
              <a:rPr lang="zh-CN" altLang="en-US" b="1" dirty="0" smtClean="0"/>
              <a:t>引用</a:t>
            </a:r>
            <a:r>
              <a:rPr lang="zh-CN" altLang="en-US" dirty="0" smtClean="0"/>
              <a:t>的</a:t>
            </a:r>
            <a:r>
              <a:rPr lang="zh-CN" altLang="en-US" dirty="0"/>
              <a:t>函数</a:t>
            </a:r>
            <a:r>
              <a:rPr lang="zh-CN" altLang="en-US" dirty="0" smtClean="0"/>
              <a:t>调用</a:t>
            </a:r>
          </a:p>
          <a:p>
            <a:pPr lvl="1"/>
            <a:r>
              <a:rPr lang="zh-CN" altLang="en-US" dirty="0"/>
              <a:t>前置自增</a:t>
            </a:r>
            <a:r>
              <a:rPr lang="en-US" altLang="zh-CN" dirty="0"/>
              <a:t>/</a:t>
            </a:r>
            <a:r>
              <a:rPr lang="zh-CN" altLang="en-US" dirty="0"/>
              <a:t>自减运算符连接的表达式</a:t>
            </a:r>
            <a:r>
              <a:rPr lang="en-US" altLang="zh-CN" dirty="0"/>
              <a:t>++</a:t>
            </a:r>
            <a:r>
              <a:rPr lang="en-US" altLang="zh-CN" dirty="0" err="1"/>
              <a:t>i</a:t>
            </a:r>
            <a:r>
              <a:rPr lang="en-US" altLang="zh-CN" dirty="0"/>
              <a:t>/--</a:t>
            </a:r>
            <a:r>
              <a:rPr lang="en-US" altLang="zh-CN" dirty="0" err="1"/>
              <a:t>i</a:t>
            </a:r>
            <a:endParaRPr lang="zh-CN" altLang="en-US" dirty="0" smtClean="0"/>
          </a:p>
          <a:p>
            <a:pPr lvl="1"/>
            <a:r>
              <a:rPr lang="zh-CN" altLang="en-US" dirty="0"/>
              <a:t>赋值运算符或复合赋值运算符连接的表达式</a:t>
            </a:r>
            <a:r>
              <a:rPr lang="en-US" altLang="zh-CN" dirty="0"/>
              <a:t>(a=b</a:t>
            </a:r>
            <a:r>
              <a:rPr lang="zh-CN" altLang="en-US" dirty="0"/>
              <a:t>、</a:t>
            </a:r>
            <a:r>
              <a:rPr lang="en-US" altLang="zh-CN" dirty="0"/>
              <a:t>a+=b</a:t>
            </a:r>
            <a:r>
              <a:rPr lang="zh-CN" altLang="en-US" dirty="0"/>
              <a:t>、</a:t>
            </a:r>
            <a:r>
              <a:rPr lang="en-US" altLang="zh-CN" dirty="0"/>
              <a:t>a%=b</a:t>
            </a:r>
            <a:r>
              <a:rPr lang="zh-CN" altLang="en-US" dirty="0" smtClean="0"/>
              <a:t>）</a:t>
            </a:r>
          </a:p>
          <a:p>
            <a:pPr lvl="1"/>
            <a:r>
              <a:rPr lang="zh-CN" altLang="en-US" dirty="0"/>
              <a:t>解引用表达式*</a:t>
            </a:r>
            <a:r>
              <a:rPr lang="en-US" altLang="zh-CN" dirty="0" smtClean="0"/>
              <a:t>p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字符</a:t>
            </a:r>
            <a:r>
              <a:rPr lang="zh-CN" altLang="en-US" dirty="0"/>
              <a:t>串字</a:t>
            </a:r>
            <a:r>
              <a:rPr lang="zh-CN" altLang="en-US" dirty="0" smtClean="0"/>
              <a:t>面值</a:t>
            </a:r>
            <a:r>
              <a:rPr lang="en-US" altLang="zh-CN" dirty="0" smtClean="0"/>
              <a:t>“</a:t>
            </a:r>
            <a:r>
              <a:rPr lang="en-US" altLang="zh-CN" dirty="0" err="1" smtClean="0"/>
              <a:t>abc</a:t>
            </a:r>
            <a:r>
              <a:rPr lang="en-US" altLang="zh-CN" dirty="0" smtClean="0"/>
              <a:t>”</a:t>
            </a:r>
            <a:endParaRPr lang="zh-CN" altLang="en-US" dirty="0" smtClean="0"/>
          </a:p>
          <a:p>
            <a:pPr lvl="1"/>
            <a:r>
              <a:rPr kumimoji="1" lang="mr-IN" altLang="zh-CN" dirty="0" smtClean="0"/>
              <a:t>……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33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纯右值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纯右值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返回纯右值结果的表达式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  <a:p>
            <a:pPr lvl="1"/>
            <a:r>
              <a:rPr lang="zh-CN" altLang="en-US" dirty="0" smtClean="0"/>
              <a:t>求</a:t>
            </a:r>
            <a:r>
              <a:rPr lang="zh-CN" altLang="en-US" dirty="0"/>
              <a:t>值结果相当于字</a:t>
            </a:r>
            <a:r>
              <a:rPr lang="zh-CN" altLang="en-US" dirty="0" smtClean="0"/>
              <a:t>面值</a:t>
            </a:r>
            <a:r>
              <a:rPr lang="en-US" altLang="zh-CN" dirty="0" smtClean="0"/>
              <a:t>(</a:t>
            </a:r>
            <a:r>
              <a:rPr lang="zh-CN" altLang="en-US" dirty="0" smtClean="0"/>
              <a:t>除了字符串字面值</a:t>
            </a:r>
            <a:r>
              <a:rPr lang="en-US" altLang="zh-CN" dirty="0" smtClean="0"/>
              <a:t>)</a:t>
            </a:r>
            <a:r>
              <a:rPr lang="zh-CN" altLang="en-US" dirty="0" smtClean="0"/>
              <a:t>或是</a:t>
            </a:r>
            <a:r>
              <a:rPr lang="zh-CN" altLang="en-US" dirty="0"/>
              <a:t>一</a:t>
            </a:r>
            <a:r>
              <a:rPr lang="zh-CN" altLang="en-US" dirty="0" smtClean="0"/>
              <a:t>个临时对象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0"/>
            <a:r>
              <a:rPr kumimoji="1" lang="zh-CN" altLang="en-US" dirty="0" smtClean="0">
                <a:solidFill>
                  <a:prstClr val="black"/>
                </a:solidFill>
              </a:rPr>
              <a:t>纯右值举例</a:t>
            </a:r>
          </a:p>
          <a:p>
            <a:pPr lvl="1"/>
            <a:r>
              <a:rPr lang="zh-CN" altLang="en-US" dirty="0"/>
              <a:t>除字符串字面值以外的字</a:t>
            </a:r>
            <a:r>
              <a:rPr lang="zh-CN" altLang="en-US" dirty="0" smtClean="0"/>
              <a:t>面值</a:t>
            </a:r>
            <a:endParaRPr lang="en-US" altLang="zh-CN" dirty="0" smtClean="0"/>
          </a:p>
          <a:p>
            <a:pPr lvl="1"/>
            <a:r>
              <a:rPr lang="zh-CN" altLang="en-US" dirty="0"/>
              <a:t>返回</a:t>
            </a:r>
            <a:r>
              <a:rPr lang="zh-CN" altLang="en-US" b="1" dirty="0"/>
              <a:t>非引用类型</a:t>
            </a:r>
            <a:r>
              <a:rPr lang="zh-CN" altLang="en-US" dirty="0"/>
              <a:t>的函数</a:t>
            </a:r>
            <a:r>
              <a:rPr lang="zh-CN" altLang="en-US" dirty="0" smtClean="0"/>
              <a:t>调用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后置</a:t>
            </a:r>
            <a:r>
              <a:rPr lang="zh-CN" altLang="en-US" dirty="0"/>
              <a:t>自增</a:t>
            </a:r>
            <a:r>
              <a:rPr lang="en-US" altLang="zh-CN" dirty="0"/>
              <a:t>/</a:t>
            </a:r>
            <a:r>
              <a:rPr lang="zh-CN" altLang="en-US" dirty="0"/>
              <a:t>自减运算符连接的表达式</a:t>
            </a:r>
            <a:r>
              <a:rPr lang="en-US" altLang="zh-CN" dirty="0" err="1"/>
              <a:t>i</a:t>
            </a:r>
            <a:r>
              <a:rPr lang="en-US" altLang="zh-CN" dirty="0"/>
              <a:t>++/</a:t>
            </a:r>
            <a:r>
              <a:rPr lang="en-US" altLang="zh-CN" dirty="0" err="1"/>
              <a:t>i</a:t>
            </a:r>
            <a:r>
              <a:rPr lang="en-US" altLang="zh-CN" dirty="0"/>
              <a:t>--</a:t>
            </a:r>
            <a:r>
              <a:rPr lang="zh-CN" altLang="en-US" dirty="0" smtClean="0"/>
              <a:t>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算术</a:t>
            </a:r>
            <a:r>
              <a:rPr lang="zh-CN" altLang="en-US" dirty="0"/>
              <a:t>表达式（</a:t>
            </a:r>
            <a:r>
              <a:rPr lang="en-US" altLang="zh-CN" dirty="0" err="1"/>
              <a:t>a+b</a:t>
            </a:r>
            <a:r>
              <a:rPr lang="zh-CN" altLang="en-US" dirty="0"/>
              <a:t>、</a:t>
            </a:r>
            <a:r>
              <a:rPr lang="en-US" altLang="zh-CN" dirty="0" err="1"/>
              <a:t>a&amp;b</a:t>
            </a:r>
            <a:r>
              <a:rPr lang="zh-CN" altLang="en-US" dirty="0"/>
              <a:t>、</a:t>
            </a:r>
            <a:r>
              <a:rPr lang="en-US" altLang="zh-CN" dirty="0"/>
              <a:t>a&lt;&lt;b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逻辑</a:t>
            </a:r>
            <a:r>
              <a:rPr lang="zh-CN" altLang="en-US" dirty="0"/>
              <a:t>表达式（</a:t>
            </a:r>
            <a:r>
              <a:rPr lang="en-US" altLang="zh-CN" dirty="0"/>
              <a:t>a&amp;&amp;b</a:t>
            </a:r>
            <a:r>
              <a:rPr lang="zh-CN" altLang="en-US" dirty="0"/>
              <a:t>、</a:t>
            </a:r>
            <a:r>
              <a:rPr lang="en-US" altLang="zh-CN" dirty="0"/>
              <a:t>a||b</a:t>
            </a:r>
            <a:r>
              <a:rPr lang="zh-CN" altLang="en-US" dirty="0"/>
              <a:t>、</a:t>
            </a:r>
            <a:r>
              <a:rPr lang="en-US" altLang="zh-CN" dirty="0"/>
              <a:t>~a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比较</a:t>
            </a:r>
            <a:r>
              <a:rPr lang="zh-CN" altLang="en-US" dirty="0"/>
              <a:t>表达式（</a:t>
            </a:r>
            <a:r>
              <a:rPr lang="en-US" altLang="zh-CN" dirty="0"/>
              <a:t>a==b</a:t>
            </a:r>
            <a:r>
              <a:rPr lang="zh-CN" altLang="en-US" dirty="0"/>
              <a:t>、</a:t>
            </a:r>
            <a:r>
              <a:rPr lang="en-US" altLang="zh-CN" dirty="0"/>
              <a:t>a&gt;=b</a:t>
            </a:r>
            <a:r>
              <a:rPr lang="zh-CN" altLang="en-US" dirty="0"/>
              <a:t>、</a:t>
            </a:r>
            <a:r>
              <a:rPr lang="en-US" altLang="zh-CN" dirty="0"/>
              <a:t>a&lt;b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</a:t>
            </a:r>
            <a:r>
              <a:rPr lang="zh-CN" altLang="en-US" dirty="0"/>
              <a:t>地址表达式（</a:t>
            </a:r>
            <a:r>
              <a:rPr lang="en-US" altLang="zh-CN" dirty="0"/>
              <a:t>&amp;a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kumimoji="1" lang="mr-IN" altLang="zh-CN" dirty="0" smtClean="0"/>
              <a:t>……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462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将亡值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将亡值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将亡值表达式</a:t>
            </a:r>
            <a:r>
              <a:rPr kumimoji="1" lang="en-US" altLang="zh-CN" dirty="0" smtClean="0"/>
              <a:t>)</a:t>
            </a:r>
          </a:p>
          <a:p>
            <a:pPr lvl="1"/>
            <a:r>
              <a:rPr lang="zh-CN" altLang="en-US" dirty="0"/>
              <a:t>返回</a:t>
            </a:r>
            <a:r>
              <a:rPr lang="zh-CN" altLang="en-US" b="1" dirty="0"/>
              <a:t>右值</a:t>
            </a:r>
            <a:r>
              <a:rPr lang="zh-CN" altLang="en-US" b="1" dirty="0" smtClean="0"/>
              <a:t>引用</a:t>
            </a:r>
            <a:r>
              <a:rPr lang="en-US" altLang="zh-CN" dirty="0" smtClean="0"/>
              <a:t>(</a:t>
            </a:r>
            <a:r>
              <a:rPr lang="zh-CN" altLang="en-US" dirty="0" smtClean="0"/>
              <a:t>函数的右值引用除外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的函数调用表达式</a:t>
            </a:r>
            <a:endParaRPr lang="en-US" altLang="zh-CN" dirty="0" smtClean="0"/>
          </a:p>
          <a:p>
            <a:pPr marL="457200" lvl="1" indent="0">
              <a:buNone/>
            </a:pPr>
            <a:endParaRPr kumimoji="1" lang="zh-CN" altLang="en-US" dirty="0" smtClean="0"/>
          </a:p>
          <a:p>
            <a:r>
              <a:rPr kumimoji="1" lang="zh-CN" altLang="en-US" dirty="0" smtClean="0"/>
              <a:t>将亡值举例</a:t>
            </a:r>
          </a:p>
          <a:p>
            <a:pPr lvl="1"/>
            <a:r>
              <a:rPr kumimoji="1" lang="en-US" altLang="zh-CN" dirty="0" err="1"/>
              <a:t>s</a:t>
            </a:r>
            <a:r>
              <a:rPr kumimoji="1" lang="en-US" altLang="zh-CN" dirty="0" err="1" smtClean="0"/>
              <a:t>td</a:t>
            </a:r>
            <a:r>
              <a:rPr kumimoji="1" lang="en-US" altLang="zh-CN" dirty="0" smtClean="0"/>
              <a:t>::move(X)</a:t>
            </a:r>
          </a:p>
          <a:p>
            <a:pPr lvl="1"/>
            <a:r>
              <a:rPr kumimoji="1" lang="mr-IN" altLang="zh-CN" dirty="0" smtClean="0"/>
              <a:t>……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783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为什么要有 右值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纯右值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将亡值</a:t>
            </a:r>
            <a:r>
              <a:rPr kumimoji="1" lang="en-US" altLang="zh-CN" dirty="0" smtClean="0"/>
              <a:t>)?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拷贝</a:t>
            </a:r>
          </a:p>
          <a:p>
            <a:pPr lvl="1"/>
            <a:r>
              <a:rPr kumimoji="1" lang="zh-CN" altLang="en-US" dirty="0" smtClean="0"/>
              <a:t>情形</a:t>
            </a:r>
          </a:p>
          <a:p>
            <a:pPr lvl="2"/>
            <a:r>
              <a:rPr kumimoji="1" lang="zh-CN" altLang="en-US" dirty="0" smtClean="0"/>
              <a:t>用左值去初始化一个对象或者为一个已有对象赋值</a:t>
            </a:r>
          </a:p>
          <a:p>
            <a:pPr lvl="1"/>
            <a:r>
              <a:rPr kumimoji="1" lang="zh-CN" altLang="en-US" dirty="0" smtClean="0"/>
              <a:t>方式</a:t>
            </a:r>
            <a:endParaRPr kumimoji="1" lang="en-US" altLang="zh-CN" dirty="0" smtClean="0"/>
          </a:p>
          <a:p>
            <a:pPr lvl="2"/>
            <a:r>
              <a:rPr lang="zh-CN" altLang="en-US" dirty="0" smtClean="0"/>
              <a:t>调用</a:t>
            </a:r>
            <a:r>
              <a:rPr lang="zh-CN" altLang="en-US" b="1" dirty="0" smtClean="0"/>
              <a:t>拷贝</a:t>
            </a:r>
            <a:r>
              <a:rPr lang="zh-CN" altLang="en-US" b="1" dirty="0"/>
              <a:t>构造函数</a:t>
            </a:r>
            <a:r>
              <a:rPr lang="zh-CN" altLang="en-US" dirty="0"/>
              <a:t>或</a:t>
            </a:r>
            <a:r>
              <a:rPr lang="zh-CN" altLang="en-US" b="1" dirty="0"/>
              <a:t>拷贝赋值运算符</a:t>
            </a:r>
            <a:r>
              <a:rPr lang="zh-CN" altLang="en-US" dirty="0"/>
              <a:t>来拷贝</a:t>
            </a:r>
            <a:r>
              <a:rPr lang="zh-CN" altLang="en-US" dirty="0" smtClean="0"/>
              <a:t>资源</a:t>
            </a:r>
            <a:endParaRPr kumimoji="1" lang="en-US" altLang="zh-CN" dirty="0" smtClean="0"/>
          </a:p>
          <a:p>
            <a:pPr marL="457200" lvl="1" indent="0">
              <a:buNone/>
            </a:pPr>
            <a:endParaRPr kumimoji="1" lang="en-US" altLang="zh-CN" dirty="0" smtClean="0"/>
          </a:p>
          <a:p>
            <a:r>
              <a:rPr kumimoji="1" lang="zh-CN" altLang="en-US" dirty="0" smtClean="0"/>
              <a:t>移动</a:t>
            </a:r>
          </a:p>
          <a:p>
            <a:pPr lvl="1"/>
            <a:r>
              <a:rPr kumimoji="1" lang="zh-CN" altLang="en-US" dirty="0" smtClean="0"/>
              <a:t>情形</a:t>
            </a:r>
          </a:p>
          <a:p>
            <a:pPr lvl="2"/>
            <a:r>
              <a:rPr kumimoji="1" lang="zh-CN" altLang="en-US" dirty="0" smtClean="0"/>
              <a:t>用</a:t>
            </a:r>
            <a:r>
              <a:rPr kumimoji="1" lang="zh-CN" altLang="en-US" b="1" dirty="0" smtClean="0"/>
              <a:t>右值</a:t>
            </a:r>
            <a:r>
              <a:rPr kumimoji="1" lang="zh-CN" altLang="en-US" dirty="0" smtClean="0"/>
              <a:t>去初始化一个对象或者为一个已有对象赋值</a:t>
            </a:r>
          </a:p>
          <a:p>
            <a:pPr lvl="1"/>
            <a:r>
              <a:rPr kumimoji="1" lang="zh-CN" altLang="en-US" dirty="0" smtClean="0"/>
              <a:t>方式</a:t>
            </a:r>
            <a:endParaRPr kumimoji="1" lang="en-US" altLang="zh-CN" dirty="0" smtClean="0"/>
          </a:p>
          <a:p>
            <a:pPr lvl="2"/>
            <a:r>
              <a:rPr lang="zh-CN" altLang="en-US" dirty="0" smtClean="0"/>
              <a:t>调用</a:t>
            </a:r>
            <a:r>
              <a:rPr lang="zh-CN" altLang="en-US" b="1" dirty="0" smtClean="0"/>
              <a:t>移动构造函数</a:t>
            </a:r>
            <a:r>
              <a:rPr lang="zh-CN" altLang="en-US" dirty="0" smtClean="0"/>
              <a:t>或</a:t>
            </a:r>
            <a:r>
              <a:rPr lang="zh-CN" altLang="en-US" b="1" dirty="0" smtClean="0"/>
              <a:t>移动赋值运算符</a:t>
            </a:r>
            <a:r>
              <a:rPr lang="zh-CN" altLang="en-US" dirty="0" smtClean="0"/>
              <a:t>来移动资源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2A2ED-3CE8-3140-96ED-A310EC7084AF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372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37917</TotalTime>
  <Words>2652</Words>
  <Application>Microsoft Macintosh PowerPoint</Application>
  <PresentationFormat>宽屏</PresentationFormat>
  <Paragraphs>500</Paragraphs>
  <Slides>48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5" baseType="lpstr">
      <vt:lpstr>Calibri</vt:lpstr>
      <vt:lpstr>Calibri Light</vt:lpstr>
      <vt:lpstr>Mangal</vt:lpstr>
      <vt:lpstr>Wingdings</vt:lpstr>
      <vt:lpstr>宋体</vt:lpstr>
      <vt:lpstr>Arial</vt:lpstr>
      <vt:lpstr>Office 主题</vt:lpstr>
      <vt:lpstr>右值引用与完美转发 简介 (c++11)</vt:lpstr>
      <vt:lpstr>PowerPoint 演示文稿</vt:lpstr>
      <vt:lpstr>PowerPoint 演示文稿</vt:lpstr>
      <vt:lpstr>PowerPoint 演示文稿</vt:lpstr>
      <vt:lpstr>PowerPoint 演示文稿</vt:lpstr>
      <vt:lpstr>左值</vt:lpstr>
      <vt:lpstr>纯右值</vt:lpstr>
      <vt:lpstr>将亡值</vt:lpstr>
      <vt:lpstr>为什么要有 右值(纯右值/将亡值)?</vt:lpstr>
      <vt:lpstr>为什么要有 右值(纯右值/将亡值)?</vt:lpstr>
      <vt:lpstr>左值/右值举例</vt:lpstr>
      <vt:lpstr>左值/右值举例</vt:lpstr>
      <vt:lpstr>左值/右值举例</vt:lpstr>
      <vt:lpstr>左值/右值举例</vt:lpstr>
      <vt:lpstr>copy elision</vt:lpstr>
      <vt:lpstr>2 elisions</vt:lpstr>
      <vt:lpstr>1 elesion</vt:lpstr>
      <vt:lpstr>引用（左值引用）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引用（左值引用）</vt:lpstr>
      <vt:lpstr>引用（左值引用）</vt:lpstr>
      <vt:lpstr>右值引用</vt:lpstr>
      <vt:lpstr>右值引用</vt:lpstr>
      <vt:lpstr>万能引用(universal references)</vt:lpstr>
      <vt:lpstr>万能引用(universal references)</vt:lpstr>
      <vt:lpstr>引用折叠</vt:lpstr>
      <vt:lpstr>std::move &amp; std::forward</vt:lpstr>
      <vt:lpstr>std::move</vt:lpstr>
      <vt:lpstr>PowerPoint 演示文稿</vt:lpstr>
      <vt:lpstr>不适合使用移动场景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std::move &amp; std::forward</vt:lpstr>
      <vt:lpstr>不适合使用完美转发场景</vt:lpstr>
      <vt:lpstr>系统环境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111</cp:revision>
  <dcterms:created xsi:type="dcterms:W3CDTF">2019-01-20T04:01:19Z</dcterms:created>
  <dcterms:modified xsi:type="dcterms:W3CDTF">2020-10-02T15:32:11Z</dcterms:modified>
</cp:coreProperties>
</file>